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 id="2147483744" r:id="rId6"/>
    <p:sldMasterId id="2147483775" r:id="rId7"/>
    <p:sldMasterId id="2147483782" r:id="rId8"/>
    <p:sldMasterId id="2147483789" r:id="rId9"/>
  </p:sldMasterIdLst>
  <p:notesMasterIdLst>
    <p:notesMasterId r:id="rId39"/>
  </p:notesMasterIdLst>
  <p:sldIdLst>
    <p:sldId id="256" r:id="rId10"/>
    <p:sldId id="259" r:id="rId11"/>
    <p:sldId id="267" r:id="rId12"/>
    <p:sldId id="260" r:id="rId13"/>
    <p:sldId id="261" r:id="rId14"/>
    <p:sldId id="262" r:id="rId15"/>
    <p:sldId id="263" r:id="rId16"/>
    <p:sldId id="264" r:id="rId17"/>
    <p:sldId id="265" r:id="rId18"/>
    <p:sldId id="266" r:id="rId19"/>
    <p:sldId id="284" r:id="rId20"/>
    <p:sldId id="269" r:id="rId21"/>
    <p:sldId id="287" r:id="rId22"/>
    <p:sldId id="271" r:id="rId23"/>
    <p:sldId id="272" r:id="rId24"/>
    <p:sldId id="273" r:id="rId25"/>
    <p:sldId id="274" r:id="rId26"/>
    <p:sldId id="275" r:id="rId27"/>
    <p:sldId id="276" r:id="rId28"/>
    <p:sldId id="268" r:id="rId29"/>
    <p:sldId id="277" r:id="rId30"/>
    <p:sldId id="278" r:id="rId31"/>
    <p:sldId id="285" r:id="rId32"/>
    <p:sldId id="279" r:id="rId33"/>
    <p:sldId id="280" r:id="rId34"/>
    <p:sldId id="283" r:id="rId35"/>
    <p:sldId id="281" r:id="rId36"/>
    <p:sldId id="282" r:id="rId37"/>
    <p:sldId id="286"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et.n" initials="b" lastIdx="1" clrIdx="0">
    <p:extLst>
      <p:ext uri="{19B8F6BF-5375-455C-9EA6-DF929625EA0E}">
        <p15:presenceInfo xmlns:p15="http://schemas.microsoft.com/office/powerpoint/2012/main" userId="brunet.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1" autoAdjust="0"/>
    <p:restoredTop sz="75646" autoAdjust="0"/>
  </p:normalViewPr>
  <p:slideViewPr>
    <p:cSldViewPr snapToGrid="0" snapToObjects="1">
      <p:cViewPr varScale="1">
        <p:scale>
          <a:sx n="83" d="100"/>
          <a:sy n="83" d="100"/>
        </p:scale>
        <p:origin x="1794"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2_1#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0A0F39A-5835-4F50-B3B4-F6BE9365FB48}" type="doc">
      <dgm:prSet loTypeId="urn:microsoft.com/office/officeart/2005/8/layout/radial5" loCatId="cycle" qsTypeId="urn:microsoft.com/office/officeart/2005/8/quickstyle/simple5#1" qsCatId="simple" csTypeId="urn:microsoft.com/office/officeart/2005/8/colors/accent2_1#1" csCatId="accent2" phldr="1"/>
      <dgm:spPr/>
      <dgm:t>
        <a:bodyPr/>
        <a:lstStyle/>
        <a:p>
          <a:endParaRPr lang="en-CA"/>
        </a:p>
      </dgm:t>
    </dgm:pt>
    <dgm:pt modelId="{38939D7F-CE37-4D53-9579-76DEADF73867}">
      <dgm:prSet phldrT="[Text]"/>
      <dgm:spPr/>
      <dgm:t>
        <a:bodyPr/>
        <a:lstStyle/>
        <a:p>
          <a:r>
            <a:rPr lang="en-CA" dirty="0"/>
            <a:t>Funds</a:t>
          </a:r>
        </a:p>
      </dgm:t>
    </dgm:pt>
    <dgm:pt modelId="{A1AC3419-8188-4253-9128-0A23480A8C3E}" type="parTrans" cxnId="{28E20F30-6EA7-4BEA-B585-D66FE6D61F98}">
      <dgm:prSet/>
      <dgm:spPr/>
      <dgm:t>
        <a:bodyPr/>
        <a:lstStyle/>
        <a:p>
          <a:endParaRPr lang="en-CA"/>
        </a:p>
      </dgm:t>
    </dgm:pt>
    <dgm:pt modelId="{A89DB4A9-5936-4C0E-A457-7B8E5D139F95}" type="sibTrans" cxnId="{28E20F30-6EA7-4BEA-B585-D66FE6D61F98}">
      <dgm:prSet/>
      <dgm:spPr/>
      <dgm:t>
        <a:bodyPr/>
        <a:lstStyle/>
        <a:p>
          <a:endParaRPr lang="en-CA"/>
        </a:p>
      </dgm:t>
    </dgm:pt>
    <dgm:pt modelId="{90D9EAE2-02EA-4662-A741-503FA6079A86}">
      <dgm:prSet phldrT="[Text]" custT="1"/>
      <dgm:spPr/>
      <dgm:t>
        <a:bodyPr/>
        <a:lstStyle/>
        <a:p>
          <a:r>
            <a:rPr lang="en-CA" sz="1600" b="0" dirty="0">
              <a:latin typeface="Arial Narrow" panose="020B0606020202030204" pitchFamily="34" charset="0"/>
            </a:rPr>
            <a:t>Supported Activities</a:t>
          </a:r>
        </a:p>
        <a:p>
          <a:r>
            <a:rPr lang="en-CA" sz="1900" b="0" dirty="0">
              <a:latin typeface="Arial Narrow" panose="020B0606020202030204" pitchFamily="34" charset="0"/>
            </a:rPr>
            <a:t>TSR</a:t>
          </a:r>
        </a:p>
      </dgm:t>
    </dgm:pt>
    <dgm:pt modelId="{7E9CAF39-0202-4B12-9387-9C89954C6E48}" type="parTrans" cxnId="{2D00DBEF-C8F9-4F24-A5B3-D4E4480CB7DB}">
      <dgm:prSet/>
      <dgm:spPr/>
      <dgm:t>
        <a:bodyPr/>
        <a:lstStyle/>
        <a:p>
          <a:endParaRPr lang="en-CA"/>
        </a:p>
      </dgm:t>
    </dgm:pt>
    <dgm:pt modelId="{C30F4D05-AC49-4CF8-8C28-6289816F45C6}" type="sibTrans" cxnId="{2D00DBEF-C8F9-4F24-A5B3-D4E4480CB7DB}">
      <dgm:prSet/>
      <dgm:spPr/>
      <dgm:t>
        <a:bodyPr/>
        <a:lstStyle/>
        <a:p>
          <a:endParaRPr lang="en-CA"/>
        </a:p>
      </dgm:t>
    </dgm:pt>
    <dgm:pt modelId="{CC724F07-FB2D-4445-9123-B92A4BED47B5}">
      <dgm:prSet phldrT="[Text]" custT="1"/>
      <dgm:spPr/>
      <dgm:t>
        <a:bodyPr/>
        <a:lstStyle/>
        <a:p>
          <a:r>
            <a:rPr lang="en-CA" sz="1900" dirty="0">
              <a:latin typeface="Arial Narrow" panose="020B0606020202030204" pitchFamily="34" charset="0"/>
            </a:rPr>
            <a:t>Internet</a:t>
          </a:r>
        </a:p>
      </dgm:t>
    </dgm:pt>
    <dgm:pt modelId="{4A44B27B-5B41-4F66-904A-F1C45A87A6AD}" type="parTrans" cxnId="{3F85DDFB-72FF-47AE-A34B-B8340167EF63}">
      <dgm:prSet/>
      <dgm:spPr/>
      <dgm:t>
        <a:bodyPr/>
        <a:lstStyle/>
        <a:p>
          <a:endParaRPr lang="en-CA"/>
        </a:p>
      </dgm:t>
    </dgm:pt>
    <dgm:pt modelId="{F501C8F7-30F1-4C4D-9AF0-9F2A8C731189}" type="sibTrans" cxnId="{3F85DDFB-72FF-47AE-A34B-B8340167EF63}">
      <dgm:prSet/>
      <dgm:spPr/>
      <dgm:t>
        <a:bodyPr/>
        <a:lstStyle/>
        <a:p>
          <a:endParaRPr lang="en-CA"/>
        </a:p>
      </dgm:t>
    </dgm:pt>
    <dgm:pt modelId="{E401AB69-7FDE-48A6-8049-9A1554A41314}">
      <dgm:prSet phldrT="[Text]" custT="1"/>
      <dgm:spPr/>
      <dgm:t>
        <a:bodyPr/>
        <a:lstStyle/>
        <a:p>
          <a:r>
            <a:rPr lang="en-CA" sz="1900" dirty="0"/>
            <a:t>LSA</a:t>
          </a:r>
        </a:p>
      </dgm:t>
    </dgm:pt>
    <dgm:pt modelId="{A9421E61-61E2-4CEE-8337-AC3FD20C674E}" type="parTrans" cxnId="{7DB9A6E9-68E4-40F1-B365-B644CACB4DC4}">
      <dgm:prSet/>
      <dgm:spPr/>
      <dgm:t>
        <a:bodyPr/>
        <a:lstStyle/>
        <a:p>
          <a:endParaRPr lang="en-CA"/>
        </a:p>
      </dgm:t>
    </dgm:pt>
    <dgm:pt modelId="{33F7FEB6-D263-452F-8CA9-506918E05B3B}" type="sibTrans" cxnId="{7DB9A6E9-68E4-40F1-B365-B644CACB4DC4}">
      <dgm:prSet/>
      <dgm:spPr/>
      <dgm:t>
        <a:bodyPr/>
        <a:lstStyle/>
        <a:p>
          <a:endParaRPr lang="en-CA"/>
        </a:p>
      </dgm:t>
    </dgm:pt>
    <dgm:pt modelId="{4A72EB23-B2A1-41B5-B8C1-368003C17883}" type="pres">
      <dgm:prSet presAssocID="{E0A0F39A-5835-4F50-B3B4-F6BE9365FB48}" presName="Name0" presStyleCnt="0">
        <dgm:presLayoutVars>
          <dgm:chMax val="1"/>
          <dgm:dir/>
          <dgm:animLvl val="ctr"/>
          <dgm:resizeHandles val="exact"/>
        </dgm:presLayoutVars>
      </dgm:prSet>
      <dgm:spPr/>
    </dgm:pt>
    <dgm:pt modelId="{CDD3E0B9-F8A8-40C4-BDCF-851912B29717}" type="pres">
      <dgm:prSet presAssocID="{38939D7F-CE37-4D53-9579-76DEADF73867}" presName="centerShape" presStyleLbl="node0" presStyleIdx="0" presStyleCnt="1"/>
      <dgm:spPr/>
    </dgm:pt>
    <dgm:pt modelId="{DF401F54-0BDB-4EEB-9574-505BE2E639B8}" type="pres">
      <dgm:prSet presAssocID="{7E9CAF39-0202-4B12-9387-9C89954C6E48}" presName="parTrans" presStyleLbl="sibTrans2D1" presStyleIdx="0" presStyleCnt="3"/>
      <dgm:spPr/>
    </dgm:pt>
    <dgm:pt modelId="{EA3D6EA1-5D10-48A5-A12A-E786A226FB65}" type="pres">
      <dgm:prSet presAssocID="{7E9CAF39-0202-4B12-9387-9C89954C6E48}" presName="connectorText" presStyleLbl="sibTrans2D1" presStyleIdx="0" presStyleCnt="3"/>
      <dgm:spPr/>
    </dgm:pt>
    <dgm:pt modelId="{15C88F7B-8DB0-4AB4-A987-8646E0BEBA1D}" type="pres">
      <dgm:prSet presAssocID="{90D9EAE2-02EA-4662-A741-503FA6079A86}" presName="node" presStyleLbl="node1" presStyleIdx="0" presStyleCnt="3">
        <dgm:presLayoutVars>
          <dgm:bulletEnabled val="1"/>
        </dgm:presLayoutVars>
      </dgm:prSet>
      <dgm:spPr/>
    </dgm:pt>
    <dgm:pt modelId="{A1354072-FB94-4704-BBA2-EA994C08A588}" type="pres">
      <dgm:prSet presAssocID="{4A44B27B-5B41-4F66-904A-F1C45A87A6AD}" presName="parTrans" presStyleLbl="sibTrans2D1" presStyleIdx="1" presStyleCnt="3"/>
      <dgm:spPr/>
    </dgm:pt>
    <dgm:pt modelId="{6D821C25-E096-4B75-AF2B-58139F787349}" type="pres">
      <dgm:prSet presAssocID="{4A44B27B-5B41-4F66-904A-F1C45A87A6AD}" presName="connectorText" presStyleLbl="sibTrans2D1" presStyleIdx="1" presStyleCnt="3"/>
      <dgm:spPr/>
    </dgm:pt>
    <dgm:pt modelId="{693CE531-C85B-497F-B2A0-E179B4AA29A0}" type="pres">
      <dgm:prSet presAssocID="{CC724F07-FB2D-4445-9123-B92A4BED47B5}" presName="node" presStyleLbl="node1" presStyleIdx="1" presStyleCnt="3">
        <dgm:presLayoutVars>
          <dgm:bulletEnabled val="1"/>
        </dgm:presLayoutVars>
      </dgm:prSet>
      <dgm:spPr/>
    </dgm:pt>
    <dgm:pt modelId="{61BC17F7-F4C5-4870-A5F8-93F43721D40B}" type="pres">
      <dgm:prSet presAssocID="{A9421E61-61E2-4CEE-8337-AC3FD20C674E}" presName="parTrans" presStyleLbl="sibTrans2D1" presStyleIdx="2" presStyleCnt="3"/>
      <dgm:spPr/>
    </dgm:pt>
    <dgm:pt modelId="{36DC60A1-D7E7-4865-9A82-E296DD3E91AD}" type="pres">
      <dgm:prSet presAssocID="{A9421E61-61E2-4CEE-8337-AC3FD20C674E}" presName="connectorText" presStyleLbl="sibTrans2D1" presStyleIdx="2" presStyleCnt="3"/>
      <dgm:spPr/>
    </dgm:pt>
    <dgm:pt modelId="{0A8F232D-3F59-4462-902B-104BC5251011}" type="pres">
      <dgm:prSet presAssocID="{E401AB69-7FDE-48A6-8049-9A1554A41314}" presName="node" presStyleLbl="node1" presStyleIdx="2" presStyleCnt="3">
        <dgm:presLayoutVars>
          <dgm:bulletEnabled val="1"/>
        </dgm:presLayoutVars>
      </dgm:prSet>
      <dgm:spPr/>
    </dgm:pt>
  </dgm:ptLst>
  <dgm:cxnLst>
    <dgm:cxn modelId="{9FBF952D-02D9-4FCE-AB8E-5D264CE4951F}" type="presOf" srcId="{90D9EAE2-02EA-4662-A741-503FA6079A86}" destId="{15C88F7B-8DB0-4AB4-A987-8646E0BEBA1D}" srcOrd="0" destOrd="0" presId="urn:microsoft.com/office/officeart/2005/8/layout/radial5"/>
    <dgm:cxn modelId="{28E20F30-6EA7-4BEA-B585-D66FE6D61F98}" srcId="{E0A0F39A-5835-4F50-B3B4-F6BE9365FB48}" destId="{38939D7F-CE37-4D53-9579-76DEADF73867}" srcOrd="0" destOrd="0" parTransId="{A1AC3419-8188-4253-9128-0A23480A8C3E}" sibTransId="{A89DB4A9-5936-4C0E-A457-7B8E5D139F95}"/>
    <dgm:cxn modelId="{3BEF0545-0AC5-4373-BCB2-70C173E82F9E}" type="presOf" srcId="{A9421E61-61E2-4CEE-8337-AC3FD20C674E}" destId="{61BC17F7-F4C5-4870-A5F8-93F43721D40B}" srcOrd="0" destOrd="0" presId="urn:microsoft.com/office/officeart/2005/8/layout/radial5"/>
    <dgm:cxn modelId="{882A336A-BD88-45BF-A4C6-7E3525793A56}" type="presOf" srcId="{4A44B27B-5B41-4F66-904A-F1C45A87A6AD}" destId="{A1354072-FB94-4704-BBA2-EA994C08A588}" srcOrd="0" destOrd="0" presId="urn:microsoft.com/office/officeart/2005/8/layout/radial5"/>
    <dgm:cxn modelId="{6BA6BF70-9A91-4F90-BA6A-A9D38B51263C}" type="presOf" srcId="{4A44B27B-5B41-4F66-904A-F1C45A87A6AD}" destId="{6D821C25-E096-4B75-AF2B-58139F787349}" srcOrd="1" destOrd="0" presId="urn:microsoft.com/office/officeart/2005/8/layout/radial5"/>
    <dgm:cxn modelId="{E7F0A555-B18E-4A7D-84DE-D8FD6D50C14A}" type="presOf" srcId="{7E9CAF39-0202-4B12-9387-9C89954C6E48}" destId="{EA3D6EA1-5D10-48A5-A12A-E786A226FB65}" srcOrd="1" destOrd="0" presId="urn:microsoft.com/office/officeart/2005/8/layout/radial5"/>
    <dgm:cxn modelId="{8186C577-5CAD-42BC-B6FE-FEA481C99456}" type="presOf" srcId="{A9421E61-61E2-4CEE-8337-AC3FD20C674E}" destId="{36DC60A1-D7E7-4865-9A82-E296DD3E91AD}" srcOrd="1" destOrd="0" presId="urn:microsoft.com/office/officeart/2005/8/layout/radial5"/>
    <dgm:cxn modelId="{158BED86-B6CD-4C95-B681-3DAE58B3F053}" type="presOf" srcId="{E0A0F39A-5835-4F50-B3B4-F6BE9365FB48}" destId="{4A72EB23-B2A1-41B5-B8C1-368003C17883}" srcOrd="0" destOrd="0" presId="urn:microsoft.com/office/officeart/2005/8/layout/radial5"/>
    <dgm:cxn modelId="{C816B2A6-55E4-41E8-B3E6-354EFE26964C}" type="presOf" srcId="{CC724F07-FB2D-4445-9123-B92A4BED47B5}" destId="{693CE531-C85B-497F-B2A0-E179B4AA29A0}" srcOrd="0" destOrd="0" presId="urn:microsoft.com/office/officeart/2005/8/layout/radial5"/>
    <dgm:cxn modelId="{208F95C1-E6A1-46B5-904C-9E9292A1F4AA}" type="presOf" srcId="{7E9CAF39-0202-4B12-9387-9C89954C6E48}" destId="{DF401F54-0BDB-4EEB-9574-505BE2E639B8}" srcOrd="0" destOrd="0" presId="urn:microsoft.com/office/officeart/2005/8/layout/radial5"/>
    <dgm:cxn modelId="{893FD3E5-96B0-4399-8222-C06BB68B6584}" type="presOf" srcId="{38939D7F-CE37-4D53-9579-76DEADF73867}" destId="{CDD3E0B9-F8A8-40C4-BDCF-851912B29717}" srcOrd="0" destOrd="0" presId="urn:microsoft.com/office/officeart/2005/8/layout/radial5"/>
    <dgm:cxn modelId="{7DB9A6E9-68E4-40F1-B365-B644CACB4DC4}" srcId="{38939D7F-CE37-4D53-9579-76DEADF73867}" destId="{E401AB69-7FDE-48A6-8049-9A1554A41314}" srcOrd="2" destOrd="0" parTransId="{A9421E61-61E2-4CEE-8337-AC3FD20C674E}" sibTransId="{33F7FEB6-D263-452F-8CA9-506918E05B3B}"/>
    <dgm:cxn modelId="{7D0D13EF-DA59-4908-873C-36BAC0D2754C}" type="presOf" srcId="{E401AB69-7FDE-48A6-8049-9A1554A41314}" destId="{0A8F232D-3F59-4462-902B-104BC5251011}" srcOrd="0" destOrd="0" presId="urn:microsoft.com/office/officeart/2005/8/layout/radial5"/>
    <dgm:cxn modelId="{2D00DBEF-C8F9-4F24-A5B3-D4E4480CB7DB}" srcId="{38939D7F-CE37-4D53-9579-76DEADF73867}" destId="{90D9EAE2-02EA-4662-A741-503FA6079A86}" srcOrd="0" destOrd="0" parTransId="{7E9CAF39-0202-4B12-9387-9C89954C6E48}" sibTransId="{C30F4D05-AC49-4CF8-8C28-6289816F45C6}"/>
    <dgm:cxn modelId="{3F85DDFB-72FF-47AE-A34B-B8340167EF63}" srcId="{38939D7F-CE37-4D53-9579-76DEADF73867}" destId="{CC724F07-FB2D-4445-9123-B92A4BED47B5}" srcOrd="1" destOrd="0" parTransId="{4A44B27B-5B41-4F66-904A-F1C45A87A6AD}" sibTransId="{F501C8F7-30F1-4C4D-9AF0-9F2A8C731189}"/>
    <dgm:cxn modelId="{62337409-29DF-4E50-AF21-4D09E972FC1C}" type="presParOf" srcId="{4A72EB23-B2A1-41B5-B8C1-368003C17883}" destId="{CDD3E0B9-F8A8-40C4-BDCF-851912B29717}" srcOrd="0" destOrd="0" presId="urn:microsoft.com/office/officeart/2005/8/layout/radial5"/>
    <dgm:cxn modelId="{798176D4-6D90-4883-A25E-7869D0F35E4D}" type="presParOf" srcId="{4A72EB23-B2A1-41B5-B8C1-368003C17883}" destId="{DF401F54-0BDB-4EEB-9574-505BE2E639B8}" srcOrd="1" destOrd="0" presId="urn:microsoft.com/office/officeart/2005/8/layout/radial5"/>
    <dgm:cxn modelId="{39F651D5-961C-42A9-8C26-71487948D558}" type="presParOf" srcId="{DF401F54-0BDB-4EEB-9574-505BE2E639B8}" destId="{EA3D6EA1-5D10-48A5-A12A-E786A226FB65}" srcOrd="0" destOrd="0" presId="urn:microsoft.com/office/officeart/2005/8/layout/radial5"/>
    <dgm:cxn modelId="{CAF05CB9-4BDE-4F80-B05D-FEC60AE52156}" type="presParOf" srcId="{4A72EB23-B2A1-41B5-B8C1-368003C17883}" destId="{15C88F7B-8DB0-4AB4-A987-8646E0BEBA1D}" srcOrd="2" destOrd="0" presId="urn:microsoft.com/office/officeart/2005/8/layout/radial5"/>
    <dgm:cxn modelId="{402C0C0D-442F-47FC-AB62-FABA0D444574}" type="presParOf" srcId="{4A72EB23-B2A1-41B5-B8C1-368003C17883}" destId="{A1354072-FB94-4704-BBA2-EA994C08A588}" srcOrd="3" destOrd="0" presId="urn:microsoft.com/office/officeart/2005/8/layout/radial5"/>
    <dgm:cxn modelId="{C550EA4E-DBC7-4D0A-BAC0-19FBC232CE03}" type="presParOf" srcId="{A1354072-FB94-4704-BBA2-EA994C08A588}" destId="{6D821C25-E096-4B75-AF2B-58139F787349}" srcOrd="0" destOrd="0" presId="urn:microsoft.com/office/officeart/2005/8/layout/radial5"/>
    <dgm:cxn modelId="{FF6C99CA-A1EA-4760-8D58-2A19E281A0FA}" type="presParOf" srcId="{4A72EB23-B2A1-41B5-B8C1-368003C17883}" destId="{693CE531-C85B-497F-B2A0-E179B4AA29A0}" srcOrd="4" destOrd="0" presId="urn:microsoft.com/office/officeart/2005/8/layout/radial5"/>
    <dgm:cxn modelId="{48A3A47C-E56A-48E7-9785-A88DBA3FAE5A}" type="presParOf" srcId="{4A72EB23-B2A1-41B5-B8C1-368003C17883}" destId="{61BC17F7-F4C5-4870-A5F8-93F43721D40B}" srcOrd="5" destOrd="0" presId="urn:microsoft.com/office/officeart/2005/8/layout/radial5"/>
    <dgm:cxn modelId="{7ADF7AC1-95B7-4A1A-9DBB-15773D59BB28}" type="presParOf" srcId="{61BC17F7-F4C5-4870-A5F8-93F43721D40B}" destId="{36DC60A1-D7E7-4865-9A82-E296DD3E91AD}" srcOrd="0" destOrd="0" presId="urn:microsoft.com/office/officeart/2005/8/layout/radial5"/>
    <dgm:cxn modelId="{06B69EB9-4E51-4EE3-93B9-90E47B322E7A}" type="presParOf" srcId="{4A72EB23-B2A1-41B5-B8C1-368003C17883}" destId="{0A8F232D-3F59-4462-902B-104BC5251011}"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3E0B9-F8A8-40C4-BDCF-851912B29717}">
      <dsp:nvSpPr>
        <dsp:cNvPr id="0" name=""/>
        <dsp:cNvSpPr/>
      </dsp:nvSpPr>
      <dsp:spPr>
        <a:xfrm>
          <a:off x="2200876" y="1985884"/>
          <a:ext cx="1416117" cy="141611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CA" sz="2600" kern="1200" dirty="0"/>
            <a:t>Funds</a:t>
          </a:r>
        </a:p>
      </dsp:txBody>
      <dsp:txXfrm>
        <a:off x="2408262" y="2193270"/>
        <a:ext cx="1001345" cy="1001345"/>
      </dsp:txXfrm>
    </dsp:sp>
    <dsp:sp modelId="{DF401F54-0BDB-4EEB-9574-505BE2E639B8}">
      <dsp:nvSpPr>
        <dsp:cNvPr id="0" name=""/>
        <dsp:cNvSpPr/>
      </dsp:nvSpPr>
      <dsp:spPr>
        <a:xfrm rot="16200000">
          <a:off x="2758898" y="1470549"/>
          <a:ext cx="300072" cy="481479"/>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a:p>
      </dsp:txBody>
      <dsp:txXfrm>
        <a:off x="2803909" y="1611856"/>
        <a:ext cx="210050" cy="288887"/>
      </dsp:txXfrm>
    </dsp:sp>
    <dsp:sp modelId="{15C88F7B-8DB0-4AB4-A987-8646E0BEBA1D}">
      <dsp:nvSpPr>
        <dsp:cNvPr id="0" name=""/>
        <dsp:cNvSpPr/>
      </dsp:nvSpPr>
      <dsp:spPr>
        <a:xfrm>
          <a:off x="2200876" y="3591"/>
          <a:ext cx="1416117" cy="141611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b="0" kern="1200" dirty="0">
              <a:latin typeface="Arial Narrow" panose="020B0606020202030204" pitchFamily="34" charset="0"/>
            </a:rPr>
            <a:t>Supported Activities</a:t>
          </a:r>
        </a:p>
        <a:p>
          <a:pPr marL="0" lvl="0" indent="0" algn="ctr" defTabSz="711200">
            <a:lnSpc>
              <a:spcPct val="90000"/>
            </a:lnSpc>
            <a:spcBef>
              <a:spcPct val="0"/>
            </a:spcBef>
            <a:spcAft>
              <a:spcPct val="35000"/>
            </a:spcAft>
            <a:buNone/>
          </a:pPr>
          <a:r>
            <a:rPr lang="en-CA" sz="1900" b="0" kern="1200" dirty="0">
              <a:latin typeface="Arial Narrow" panose="020B0606020202030204" pitchFamily="34" charset="0"/>
            </a:rPr>
            <a:t>TSR</a:t>
          </a:r>
        </a:p>
      </dsp:txBody>
      <dsp:txXfrm>
        <a:off x="2408262" y="210977"/>
        <a:ext cx="1001345" cy="1001345"/>
      </dsp:txXfrm>
    </dsp:sp>
    <dsp:sp modelId="{A1354072-FB94-4704-BBA2-EA994C08A588}">
      <dsp:nvSpPr>
        <dsp:cNvPr id="0" name=""/>
        <dsp:cNvSpPr/>
      </dsp:nvSpPr>
      <dsp:spPr>
        <a:xfrm rot="1800000">
          <a:off x="3609901" y="2944530"/>
          <a:ext cx="300072" cy="481479"/>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a:p>
      </dsp:txBody>
      <dsp:txXfrm>
        <a:off x="3615931" y="3018321"/>
        <a:ext cx="210050" cy="288887"/>
      </dsp:txXfrm>
    </dsp:sp>
    <dsp:sp modelId="{693CE531-C85B-497F-B2A0-E179B4AA29A0}">
      <dsp:nvSpPr>
        <dsp:cNvPr id="0" name=""/>
        <dsp:cNvSpPr/>
      </dsp:nvSpPr>
      <dsp:spPr>
        <a:xfrm>
          <a:off x="3917592" y="2977030"/>
          <a:ext cx="1416117" cy="141611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CA" sz="1900" kern="1200" dirty="0">
              <a:latin typeface="Arial Narrow" panose="020B0606020202030204" pitchFamily="34" charset="0"/>
            </a:rPr>
            <a:t>Internet</a:t>
          </a:r>
        </a:p>
      </dsp:txBody>
      <dsp:txXfrm>
        <a:off x="4124978" y="3184416"/>
        <a:ext cx="1001345" cy="1001345"/>
      </dsp:txXfrm>
    </dsp:sp>
    <dsp:sp modelId="{61BC17F7-F4C5-4870-A5F8-93F43721D40B}">
      <dsp:nvSpPr>
        <dsp:cNvPr id="0" name=""/>
        <dsp:cNvSpPr/>
      </dsp:nvSpPr>
      <dsp:spPr>
        <a:xfrm rot="9000000">
          <a:off x="1907895" y="2944530"/>
          <a:ext cx="300072" cy="481479"/>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a:p>
      </dsp:txBody>
      <dsp:txXfrm rot="10800000">
        <a:off x="1991887" y="3018321"/>
        <a:ext cx="210050" cy="288887"/>
      </dsp:txXfrm>
    </dsp:sp>
    <dsp:sp modelId="{0A8F232D-3F59-4462-902B-104BC5251011}">
      <dsp:nvSpPr>
        <dsp:cNvPr id="0" name=""/>
        <dsp:cNvSpPr/>
      </dsp:nvSpPr>
      <dsp:spPr>
        <a:xfrm>
          <a:off x="484160" y="2977030"/>
          <a:ext cx="1416117" cy="141611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CA" sz="1900" kern="1200" dirty="0"/>
            <a:t>LSA</a:t>
          </a:r>
        </a:p>
      </dsp:txBody>
      <dsp:txXfrm>
        <a:off x="691546" y="3184416"/>
        <a:ext cx="1001345" cy="100134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4" tIns="46588" rIns="93174" bIns="46588" rtlCol="0"/>
          <a:lstStyle>
            <a:lvl1pPr algn="l">
              <a:defRPr sz="1200"/>
            </a:lvl1pPr>
          </a:lstStyle>
          <a:p>
            <a:endParaRPr lang="en-CA"/>
          </a:p>
        </p:txBody>
      </p:sp>
      <p:sp>
        <p:nvSpPr>
          <p:cNvPr id="3" name="Date Placeholder 2"/>
          <p:cNvSpPr>
            <a:spLocks noGrp="1"/>
          </p:cNvSpPr>
          <p:nvPr>
            <p:ph type="dt" idx="1"/>
          </p:nvPr>
        </p:nvSpPr>
        <p:spPr>
          <a:xfrm>
            <a:off x="3970939" y="0"/>
            <a:ext cx="3037840" cy="466434"/>
          </a:xfrm>
          <a:prstGeom prst="rect">
            <a:avLst/>
          </a:prstGeom>
        </p:spPr>
        <p:txBody>
          <a:bodyPr vert="horz" lIns="93174" tIns="46588" rIns="93174" bIns="46588" rtlCol="0"/>
          <a:lstStyle>
            <a:lvl1pPr algn="r">
              <a:defRPr sz="1200"/>
            </a:lvl1pPr>
          </a:lstStyle>
          <a:p>
            <a:fld id="{3FA4C844-6762-4D94-9066-D427BE1899F1}" type="datetimeFigureOut">
              <a:rPr lang="en-CA" smtClean="0"/>
              <a:t>2023-04-21</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4" tIns="46588" rIns="93174" bIns="46588" rtlCol="0" anchor="ctr"/>
          <a:lstStyle/>
          <a:p>
            <a:endParaRPr lang="en-CA"/>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4" tIns="46588" rIns="93174"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829970"/>
            <a:ext cx="3037840" cy="466433"/>
          </a:xfrm>
          <a:prstGeom prst="rect">
            <a:avLst/>
          </a:prstGeom>
        </p:spPr>
        <p:txBody>
          <a:bodyPr vert="horz" lIns="93174" tIns="46588" rIns="93174" bIns="46588"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70"/>
            <a:ext cx="3037840" cy="466433"/>
          </a:xfrm>
          <a:prstGeom prst="rect">
            <a:avLst/>
          </a:prstGeom>
        </p:spPr>
        <p:txBody>
          <a:bodyPr vert="horz" lIns="93174" tIns="46588" rIns="93174" bIns="46588" rtlCol="0" anchor="b"/>
          <a:lstStyle>
            <a:lvl1pPr algn="r">
              <a:defRPr sz="1200"/>
            </a:lvl1pPr>
          </a:lstStyle>
          <a:p>
            <a:fld id="{3B763FB3-0B1E-4C1C-9734-BC2FD00C0BB4}" type="slidenum">
              <a:rPr lang="en-CA" smtClean="0"/>
              <a:t>‹#›</a:t>
            </a:fld>
            <a:endParaRPr lang="en-CA"/>
          </a:p>
        </p:txBody>
      </p:sp>
    </p:spTree>
    <p:extLst>
      <p:ext uri="{BB962C8B-B14F-4D97-AF65-F5344CB8AC3E}">
        <p14:creationId xmlns:p14="http://schemas.microsoft.com/office/powerpoint/2010/main" val="374309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B763FB3-0B1E-4C1C-9734-BC2FD00C0BB4}" type="slidenum">
              <a:rPr lang="en-CA" smtClean="0"/>
              <a:t>1</a:t>
            </a:fld>
            <a:endParaRPr lang="en-CA"/>
          </a:p>
        </p:txBody>
      </p:sp>
    </p:spTree>
    <p:extLst>
      <p:ext uri="{BB962C8B-B14F-4D97-AF65-F5344CB8AC3E}">
        <p14:creationId xmlns:p14="http://schemas.microsoft.com/office/powerpoint/2010/main" val="255853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B763FB3-0B1E-4C1C-9734-BC2FD00C0BB4}" type="slidenum">
              <a:rPr lang="en-CA" smtClean="0"/>
              <a:t>3</a:t>
            </a:fld>
            <a:endParaRPr lang="en-CA"/>
          </a:p>
        </p:txBody>
      </p:sp>
    </p:spTree>
    <p:extLst>
      <p:ext uri="{BB962C8B-B14F-4D97-AF65-F5344CB8AC3E}">
        <p14:creationId xmlns:p14="http://schemas.microsoft.com/office/powerpoint/2010/main" val="111211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763FB3-0B1E-4C1C-9734-BC2FD00C0BB4}" type="slidenum">
              <a:rPr lang="en-CA" smtClean="0"/>
              <a:t>11</a:t>
            </a:fld>
            <a:endParaRPr lang="en-CA"/>
          </a:p>
        </p:txBody>
      </p:sp>
    </p:spTree>
    <p:extLst>
      <p:ext uri="{BB962C8B-B14F-4D97-AF65-F5344CB8AC3E}">
        <p14:creationId xmlns:p14="http://schemas.microsoft.com/office/powerpoint/2010/main" val="6387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base receives the package, sends us the note on a card in the mail, to come sign for the package and then someone goes to get the package or gets the note sign and then goes and gets the package. By the time we get all those steps done, we would have received your package in the normal mail. </a:t>
            </a:r>
          </a:p>
        </p:txBody>
      </p:sp>
      <p:sp>
        <p:nvSpPr>
          <p:cNvPr id="4" name="Slide Number Placeholder 3"/>
          <p:cNvSpPr>
            <a:spLocks noGrp="1"/>
          </p:cNvSpPr>
          <p:nvPr>
            <p:ph type="sldNum" sz="quarter" idx="5"/>
          </p:nvPr>
        </p:nvSpPr>
        <p:spPr/>
        <p:txBody>
          <a:bodyPr/>
          <a:lstStyle/>
          <a:p>
            <a:fld id="{3B763FB3-0B1E-4C1C-9734-BC2FD00C0BB4}" type="slidenum">
              <a:rPr lang="en-CA" smtClean="0"/>
              <a:t>26</a:t>
            </a:fld>
            <a:endParaRPr lang="en-CA"/>
          </a:p>
        </p:txBody>
      </p:sp>
    </p:spTree>
    <p:extLst>
      <p:ext uri="{BB962C8B-B14F-4D97-AF65-F5344CB8AC3E}">
        <p14:creationId xmlns:p14="http://schemas.microsoft.com/office/powerpoint/2010/main" val="111215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B763FB3-0B1E-4C1C-9734-BC2FD00C0BB4}" type="slidenum">
              <a:rPr lang="en-CA" smtClean="0"/>
              <a:t>27</a:t>
            </a:fld>
            <a:endParaRPr lang="en-CA"/>
          </a:p>
        </p:txBody>
      </p:sp>
    </p:spTree>
    <p:extLst>
      <p:ext uri="{BB962C8B-B14F-4D97-AF65-F5344CB8AC3E}">
        <p14:creationId xmlns:p14="http://schemas.microsoft.com/office/powerpoint/2010/main" val="206745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2"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dirty="0"/>
          </a:p>
        </p:txBody>
      </p:sp>
      <p:sp>
        <p:nvSpPr>
          <p:cNvPr id="4" name="Date Placeholder 3"/>
          <p:cNvSpPr>
            <a:spLocks noGrp="1"/>
          </p:cNvSpPr>
          <p:nvPr>
            <p:ph type="dt" sz="half" idx="10"/>
          </p:nvPr>
        </p:nvSpPr>
        <p:spPr/>
        <p:txBody>
          <a:bodyPr/>
          <a:lstStyle>
            <a:lvl1pPr>
              <a:defRPr/>
            </a:lvl1pPr>
          </a:lstStyle>
          <a:p>
            <a:fld id="{8A8D3441-419C-4326-9554-82A929CD21C4}" type="datetime1">
              <a:rPr lang="en-US" smtClean="0"/>
              <a:t>4/21/2023</a:t>
            </a:fld>
            <a:endParaRPr lang="en-US" dirty="0"/>
          </a:p>
        </p:txBody>
      </p:sp>
      <p:sp>
        <p:nvSpPr>
          <p:cNvPr id="5" name="Footer Placeholder 4"/>
          <p:cNvSpPr>
            <a:spLocks noGrp="1"/>
          </p:cNvSpPr>
          <p:nvPr>
            <p:ph type="ftr" sz="quarter" idx="11"/>
          </p:nvPr>
        </p:nvSpPr>
        <p:spPr/>
        <p:txBody>
          <a:bodyPr/>
          <a:lstStyle>
            <a:lvl1pPr>
              <a:defRPr/>
            </a:lvl1pPr>
          </a:lstStyle>
          <a:p>
            <a:r>
              <a:rPr lang="en-CA"/>
              <a:t>Updated: 16 Sep 2022</a:t>
            </a: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12010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8237F-A2DD-4C2D-8627-133C024FC452}" type="datetime1">
              <a:rPr lang="en-US" smtClean="0">
                <a:solidFill>
                  <a:srgbClr val="000000"/>
                </a:solidFill>
              </a:rPr>
              <a:t>4/21/2023</a:t>
            </a:fld>
            <a:endParaRPr lang="en-US">
              <a:solidFill>
                <a:srgbClr val="000000"/>
              </a:solidFill>
            </a:endParaRPr>
          </a:p>
        </p:txBody>
      </p:sp>
      <p:sp>
        <p:nvSpPr>
          <p:cNvPr id="3" name="Footer Placeholder 2"/>
          <p:cNvSpPr>
            <a:spLocks noGrp="1"/>
          </p:cNvSpPr>
          <p:nvPr>
            <p:ph type="ftr" sz="quarter" idx="11"/>
          </p:nvPr>
        </p:nvSpPr>
        <p:spPr/>
        <p:txBody>
          <a:bodyPr/>
          <a:lstStyle/>
          <a:p>
            <a:r>
              <a:rPr lang="en-US">
                <a:solidFill>
                  <a:srgbClr val="000000"/>
                </a:solidFill>
              </a:rPr>
              <a:t>Updated: 16 Sep 2022</a:t>
            </a:r>
          </a:p>
        </p:txBody>
      </p:sp>
    </p:spTree>
    <p:extLst>
      <p:ext uri="{BB962C8B-B14F-4D97-AF65-F5344CB8AC3E}">
        <p14:creationId xmlns:p14="http://schemas.microsoft.com/office/powerpoint/2010/main" val="23538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5"/>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5"/>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1" y="2294165"/>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654D68E-D07E-44D4-A457-6A3668C51EC8}" type="datetime1">
              <a:rPr lang="en-US" smtClean="0">
                <a:solidFill>
                  <a:srgbClr val="000000"/>
                </a:solidFill>
              </a:rPr>
              <a:t>4/21/2023</a:t>
            </a:fld>
            <a:endParaRPr lang="en-US">
              <a:solidFill>
                <a:srgbClr val="000000"/>
              </a:solidFill>
            </a:endParaRPr>
          </a:p>
        </p:txBody>
      </p:sp>
      <p:sp>
        <p:nvSpPr>
          <p:cNvPr id="8" name="Footer Placeholder 7"/>
          <p:cNvSpPr>
            <a:spLocks noGrp="1"/>
          </p:cNvSpPr>
          <p:nvPr>
            <p:ph type="ftr" sz="quarter" idx="11"/>
          </p:nvPr>
        </p:nvSpPr>
        <p:spPr/>
        <p:txBody>
          <a:bodyPr/>
          <a:lstStyle/>
          <a:p>
            <a:r>
              <a:rPr lang="en-US">
                <a:solidFill>
                  <a:srgbClr val="000000"/>
                </a:solidFill>
              </a:rPr>
              <a:t>Updated: 16 Sep 2022</a:t>
            </a:r>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61CB8F5A-7819-9846-91DC-6B4AD65698C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8772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9329A2-516E-42EA-888A-E5CB5B7DECD9}" type="datetime1">
              <a:rPr lang="en-US" smtClean="0">
                <a:solidFill>
                  <a:srgbClr val="000000"/>
                </a:solidFill>
              </a:rPr>
              <a:t>4/21/2023</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Updated: 16 Sep 2022</a:t>
            </a:r>
          </a:p>
        </p:txBody>
      </p:sp>
      <p:sp>
        <p:nvSpPr>
          <p:cNvPr id="6" name="TextBox 5"/>
          <p:cNvSpPr txBox="1"/>
          <p:nvPr userDrawn="1"/>
        </p:nvSpPr>
        <p:spPr>
          <a:xfrm rot="21260141">
            <a:off x="1077690" y="1690012"/>
            <a:ext cx="6849835" cy="584775"/>
          </a:xfrm>
          <a:prstGeom prst="rect">
            <a:avLst/>
          </a:prstGeom>
          <a:noFill/>
        </p:spPr>
        <p:txBody>
          <a:bodyPr wrap="square" rtlCol="0">
            <a:spAutoFit/>
          </a:bodyPr>
          <a:lstStyle/>
          <a:p>
            <a:pPr algn="ctr"/>
            <a:r>
              <a:rPr lang="en-CA" sz="3200" b="1" dirty="0">
                <a:solidFill>
                  <a:srgbClr val="000000"/>
                </a:solidFill>
                <a:effectLst>
                  <a:glow rad="850900">
                    <a:srgbClr val="FFFFFF">
                      <a:alpha val="76000"/>
                    </a:srgbClr>
                  </a:glow>
                </a:effectLst>
              </a:rPr>
              <a:t>Questions?</a:t>
            </a:r>
          </a:p>
        </p:txBody>
      </p:sp>
    </p:spTree>
    <p:extLst>
      <p:ext uri="{BB962C8B-B14F-4D97-AF65-F5344CB8AC3E}">
        <p14:creationId xmlns:p14="http://schemas.microsoft.com/office/powerpoint/2010/main" val="2611378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dirty="0"/>
          </a:p>
        </p:txBody>
      </p:sp>
      <p:sp>
        <p:nvSpPr>
          <p:cNvPr id="4" name="Date Placeholder 3"/>
          <p:cNvSpPr>
            <a:spLocks noGrp="1"/>
          </p:cNvSpPr>
          <p:nvPr>
            <p:ph type="dt" sz="half" idx="10"/>
          </p:nvPr>
        </p:nvSpPr>
        <p:spPr/>
        <p:txBody>
          <a:bodyPr/>
          <a:lstStyle>
            <a:lvl1pPr>
              <a:defRPr/>
            </a:lvl1pPr>
          </a:lstStyle>
          <a:p>
            <a:fld id="{EB0AAF12-AAF3-4CEF-A29C-3449ACAD92D6}" type="datetime1">
              <a:rPr lang="en-US" smtClean="0"/>
              <a:t>4/21/2023</a:t>
            </a:fld>
            <a:endParaRPr lang="en-US" dirty="0"/>
          </a:p>
        </p:txBody>
      </p:sp>
      <p:sp>
        <p:nvSpPr>
          <p:cNvPr id="5" name="Footer Placeholder 4"/>
          <p:cNvSpPr>
            <a:spLocks noGrp="1"/>
          </p:cNvSpPr>
          <p:nvPr>
            <p:ph type="ftr" sz="quarter" idx="11"/>
          </p:nvPr>
        </p:nvSpPr>
        <p:spPr/>
        <p:txBody>
          <a:bodyPr/>
          <a:lstStyle>
            <a:lvl1pPr>
              <a:defRPr/>
            </a:lvl1pPr>
          </a:lstStyle>
          <a:p>
            <a:r>
              <a:rPr lang="en-CA"/>
              <a:t>Updated: 16 Sep 2022</a:t>
            </a: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endParaRPr lang="en-US" dirty="0"/>
          </a:p>
        </p:txBody>
      </p:sp>
      <p:sp>
        <p:nvSpPr>
          <p:cNvPr id="2" name="Slide Number Placeholder 1"/>
          <p:cNvSpPr>
            <a:spLocks noGrp="1"/>
          </p:cNvSpPr>
          <p:nvPr>
            <p:ph type="sldNum" sz="quarter" idx="12"/>
          </p:nvPr>
        </p:nvSpPr>
        <p:spPr/>
        <p:txBody>
          <a:bodyPr/>
          <a:lstStyle/>
          <a:p>
            <a:fld id="{892B4576-5AE0-4D6D-9241-772104E7EA52}" type="slidenum">
              <a:rPr lang="en-CA" smtClean="0"/>
              <a:t>‹#›</a:t>
            </a:fld>
            <a:endParaRPr lang="en-CA"/>
          </a:p>
        </p:txBody>
      </p:sp>
    </p:spTree>
    <p:extLst>
      <p:ext uri="{BB962C8B-B14F-4D97-AF65-F5344CB8AC3E}">
        <p14:creationId xmlns:p14="http://schemas.microsoft.com/office/powerpoint/2010/main" val="2748245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dirty="0"/>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fld id="{6210747C-A093-45BF-8D27-F213376ECF06}" type="datetime1">
              <a:rPr lang="en-US" smtClean="0"/>
              <a:t>4/21/2023</a:t>
            </a:fld>
            <a:endParaRPr lang="en-US"/>
          </a:p>
        </p:txBody>
      </p:sp>
      <p:sp>
        <p:nvSpPr>
          <p:cNvPr id="5" name="Footer Placeholder 4"/>
          <p:cNvSpPr>
            <a:spLocks noGrp="1"/>
          </p:cNvSpPr>
          <p:nvPr>
            <p:ph type="ftr" sz="quarter" idx="11"/>
          </p:nvPr>
        </p:nvSpPr>
        <p:spPr/>
        <p:txBody>
          <a:bodyPr/>
          <a:lstStyle>
            <a:lvl1pPr>
              <a:defRPr/>
            </a:lvl1pPr>
          </a:lstStyle>
          <a:p>
            <a:r>
              <a:rPr lang="en-US"/>
              <a:t>Updated: 16 Sep 2022</a:t>
            </a:r>
          </a:p>
        </p:txBody>
      </p:sp>
      <p:sp>
        <p:nvSpPr>
          <p:cNvPr id="2" name="Slide Number Placeholder 1"/>
          <p:cNvSpPr>
            <a:spLocks noGrp="1"/>
          </p:cNvSpPr>
          <p:nvPr>
            <p:ph type="sldNum" sz="quarter" idx="12"/>
          </p:nvPr>
        </p:nvSpPr>
        <p:spPr/>
        <p:txBody>
          <a:bodyPr/>
          <a:lstStyle/>
          <a:p>
            <a:fld id="{892B4576-5AE0-4D6D-9241-772104E7EA52}" type="slidenum">
              <a:rPr lang="en-CA" smtClean="0"/>
              <a:t>‹#›</a:t>
            </a:fld>
            <a:endParaRPr lang="en-CA"/>
          </a:p>
        </p:txBody>
      </p:sp>
    </p:spTree>
    <p:extLst>
      <p:ext uri="{BB962C8B-B14F-4D97-AF65-F5344CB8AC3E}">
        <p14:creationId xmlns:p14="http://schemas.microsoft.com/office/powerpoint/2010/main" val="711058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A59163D7-FF84-4878-BC38-AD820313D873}" type="datetime1">
              <a:rPr lang="en-US" smtClean="0"/>
              <a:t>4/21/2023</a:t>
            </a:fld>
            <a:endParaRPr lang="en-US"/>
          </a:p>
        </p:txBody>
      </p:sp>
      <p:sp>
        <p:nvSpPr>
          <p:cNvPr id="4" name="Footer Placeholder 3"/>
          <p:cNvSpPr>
            <a:spLocks noGrp="1"/>
          </p:cNvSpPr>
          <p:nvPr>
            <p:ph type="ftr" sz="quarter" idx="11"/>
          </p:nvPr>
        </p:nvSpPr>
        <p:spPr/>
        <p:txBody>
          <a:bodyPr/>
          <a:lstStyle/>
          <a:p>
            <a:r>
              <a:rPr lang="en-US"/>
              <a:t>Updated: 16 Sep 2022</a:t>
            </a:r>
          </a:p>
        </p:txBody>
      </p:sp>
      <p:sp>
        <p:nvSpPr>
          <p:cNvPr id="5" name="Slide Number Placeholder 4"/>
          <p:cNvSpPr>
            <a:spLocks noGrp="1"/>
          </p:cNvSpPr>
          <p:nvPr>
            <p:ph type="sldNum" sz="quarter" idx="12"/>
          </p:nvPr>
        </p:nvSpPr>
        <p:spPr/>
        <p:txBody>
          <a:bodyPr/>
          <a:lstStyle/>
          <a:p>
            <a:fld id="{892B4576-5AE0-4D6D-9241-772104E7EA52}" type="slidenum">
              <a:rPr lang="en-CA" smtClean="0"/>
              <a:t>‹#›</a:t>
            </a:fld>
            <a:endParaRPr lang="en-CA"/>
          </a:p>
        </p:txBody>
      </p:sp>
    </p:spTree>
    <p:extLst>
      <p:ext uri="{BB962C8B-B14F-4D97-AF65-F5344CB8AC3E}">
        <p14:creationId xmlns:p14="http://schemas.microsoft.com/office/powerpoint/2010/main" val="279915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A375D-138C-4AFA-9D87-186BDCF0EFB3}" type="datetime1">
              <a:rPr lang="en-US" smtClean="0"/>
              <a:t>4/21/2023</a:t>
            </a:fld>
            <a:endParaRPr lang="en-US"/>
          </a:p>
        </p:txBody>
      </p:sp>
      <p:sp>
        <p:nvSpPr>
          <p:cNvPr id="3" name="Footer Placeholder 2"/>
          <p:cNvSpPr>
            <a:spLocks noGrp="1"/>
          </p:cNvSpPr>
          <p:nvPr>
            <p:ph type="ftr" sz="quarter" idx="11"/>
          </p:nvPr>
        </p:nvSpPr>
        <p:spPr/>
        <p:txBody>
          <a:bodyPr/>
          <a:lstStyle/>
          <a:p>
            <a:r>
              <a:rPr lang="en-US"/>
              <a:t>Updated: 16 Sep 2022</a:t>
            </a:r>
          </a:p>
        </p:txBody>
      </p:sp>
      <p:sp>
        <p:nvSpPr>
          <p:cNvPr id="4" name="Slide Number Placeholder 3"/>
          <p:cNvSpPr>
            <a:spLocks noGrp="1"/>
          </p:cNvSpPr>
          <p:nvPr>
            <p:ph type="sldNum" sz="quarter" idx="12"/>
          </p:nvPr>
        </p:nvSpPr>
        <p:spPr/>
        <p:txBody>
          <a:bodyPr/>
          <a:lstStyle/>
          <a:p>
            <a:fld id="{892B4576-5AE0-4D6D-9241-772104E7EA52}" type="slidenum">
              <a:rPr lang="en-CA" smtClean="0"/>
              <a:t>‹#›</a:t>
            </a:fld>
            <a:endParaRPr lang="en-CA"/>
          </a:p>
        </p:txBody>
      </p:sp>
    </p:spTree>
    <p:extLst>
      <p:ext uri="{BB962C8B-B14F-4D97-AF65-F5344CB8AC3E}">
        <p14:creationId xmlns:p14="http://schemas.microsoft.com/office/powerpoint/2010/main" val="18920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11"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Date Placeholder 1"/>
          <p:cNvSpPr>
            <a:spLocks noGrp="1"/>
          </p:cNvSpPr>
          <p:nvPr>
            <p:ph type="dt" sz="half" idx="10"/>
          </p:nvPr>
        </p:nvSpPr>
        <p:spPr/>
        <p:txBody>
          <a:bodyPr/>
          <a:lstStyle/>
          <a:p>
            <a:fld id="{DBB0481C-CDAA-4FDE-B925-580C99523C4D}" type="datetime1">
              <a:rPr lang="en-US" smtClean="0"/>
              <a:t>4/21/2023</a:t>
            </a:fld>
            <a:endParaRPr lang="en-US"/>
          </a:p>
        </p:txBody>
      </p:sp>
      <p:sp>
        <p:nvSpPr>
          <p:cNvPr id="3" name="Footer Placeholder 2"/>
          <p:cNvSpPr>
            <a:spLocks noGrp="1"/>
          </p:cNvSpPr>
          <p:nvPr>
            <p:ph type="ftr" sz="quarter" idx="11"/>
          </p:nvPr>
        </p:nvSpPr>
        <p:spPr/>
        <p:txBody>
          <a:bodyPr/>
          <a:lstStyle/>
          <a:p>
            <a:r>
              <a:rPr lang="en-US"/>
              <a:t>Updated: 16 Sep 2022</a:t>
            </a:r>
          </a:p>
        </p:txBody>
      </p:sp>
      <p:sp>
        <p:nvSpPr>
          <p:cNvPr id="4" name="Slide Number Placeholder 3"/>
          <p:cNvSpPr>
            <a:spLocks noGrp="1"/>
          </p:cNvSpPr>
          <p:nvPr>
            <p:ph type="sldNum" sz="quarter" idx="12"/>
          </p:nvPr>
        </p:nvSpPr>
        <p:spPr/>
        <p:txBody>
          <a:bodyPr/>
          <a:lstStyle/>
          <a:p>
            <a:fld id="{892B4576-5AE0-4D6D-9241-772104E7EA52}" type="slidenum">
              <a:rPr lang="en-CA" smtClean="0"/>
              <a:t>‹#›</a:t>
            </a:fld>
            <a:endParaRPr lang="en-CA"/>
          </a:p>
        </p:txBody>
      </p:sp>
    </p:spTree>
    <p:extLst>
      <p:ext uri="{BB962C8B-B14F-4D97-AF65-F5344CB8AC3E}">
        <p14:creationId xmlns:p14="http://schemas.microsoft.com/office/powerpoint/2010/main" val="3755831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dirty="0">
                <a:effectLst>
                  <a:glow rad="850900">
                    <a:schemeClr val="bg1">
                      <a:alpha val="76000"/>
                    </a:schemeClr>
                  </a:glow>
                </a:effectLst>
              </a:rPr>
              <a:t>Questions?</a:t>
            </a:r>
          </a:p>
        </p:txBody>
      </p:sp>
      <p:sp>
        <p:nvSpPr>
          <p:cNvPr id="7" name="Date Placeholder 6"/>
          <p:cNvSpPr>
            <a:spLocks noGrp="1"/>
          </p:cNvSpPr>
          <p:nvPr>
            <p:ph type="dt" sz="half" idx="10"/>
          </p:nvPr>
        </p:nvSpPr>
        <p:spPr/>
        <p:txBody>
          <a:bodyPr/>
          <a:lstStyle/>
          <a:p>
            <a:fld id="{0F991094-7247-416A-AFB4-BB2C162F2477}" type="datetime1">
              <a:rPr lang="en-US" smtClean="0"/>
              <a:t>4/21/2023</a:t>
            </a:fld>
            <a:endParaRPr lang="en-US"/>
          </a:p>
        </p:txBody>
      </p:sp>
      <p:sp>
        <p:nvSpPr>
          <p:cNvPr id="8" name="Footer Placeholder 7"/>
          <p:cNvSpPr>
            <a:spLocks noGrp="1"/>
          </p:cNvSpPr>
          <p:nvPr>
            <p:ph type="ftr" sz="quarter" idx="11"/>
          </p:nvPr>
        </p:nvSpPr>
        <p:spPr/>
        <p:txBody>
          <a:bodyPr/>
          <a:lstStyle/>
          <a:p>
            <a:r>
              <a:rPr lang="en-US"/>
              <a:t>Updated: 16 Sep 2022</a:t>
            </a:r>
          </a:p>
        </p:txBody>
      </p:sp>
      <p:sp>
        <p:nvSpPr>
          <p:cNvPr id="9" name="Slide Number Placeholder 8"/>
          <p:cNvSpPr>
            <a:spLocks noGrp="1"/>
          </p:cNvSpPr>
          <p:nvPr>
            <p:ph type="sldNum" sz="quarter" idx="12"/>
          </p:nvPr>
        </p:nvSpPr>
        <p:spPr/>
        <p:txBody>
          <a:bodyPr/>
          <a:lstStyle/>
          <a:p>
            <a:fld id="{892B4576-5AE0-4D6D-9241-772104E7EA52}" type="slidenum">
              <a:rPr lang="en-CA" smtClean="0"/>
              <a:t>‹#›</a:t>
            </a:fld>
            <a:endParaRPr lang="en-CA"/>
          </a:p>
        </p:txBody>
      </p:sp>
    </p:spTree>
    <p:extLst>
      <p:ext uri="{BB962C8B-B14F-4D97-AF65-F5344CB8AC3E}">
        <p14:creationId xmlns:p14="http://schemas.microsoft.com/office/powerpoint/2010/main" val="794664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dirty="0"/>
          </a:p>
        </p:txBody>
      </p:sp>
      <p:sp>
        <p:nvSpPr>
          <p:cNvPr id="4" name="Date Placeholder 3"/>
          <p:cNvSpPr>
            <a:spLocks noGrp="1"/>
          </p:cNvSpPr>
          <p:nvPr>
            <p:ph type="dt" sz="half" idx="10"/>
          </p:nvPr>
        </p:nvSpPr>
        <p:spPr/>
        <p:txBody>
          <a:bodyPr/>
          <a:lstStyle>
            <a:lvl1pPr>
              <a:defRPr/>
            </a:lvl1pPr>
          </a:lstStyle>
          <a:p>
            <a:pPr>
              <a:defRPr/>
            </a:pPr>
            <a:fld id="{C367CB27-E4B4-4BEB-9759-224E873D8A19}" type="datetime1">
              <a:rPr lang="en-US" altLang="en-US" smtClean="0"/>
              <a:t>4/21/2023</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r>
              <a:rPr lang="en-CA"/>
              <a:t>Updated: 16 Sep 2022</a:t>
            </a: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endParaRPr lang="en-US" dirty="0"/>
          </a:p>
        </p:txBody>
      </p:sp>
      <p:sp>
        <p:nvSpPr>
          <p:cNvPr id="2" name="Slide Number Placeholder 1"/>
          <p:cNvSpPr>
            <a:spLocks noGrp="1"/>
          </p:cNvSpPr>
          <p:nvPr>
            <p:ph type="sldNum" sz="quarter" idx="12"/>
          </p:nvPr>
        </p:nvSpPr>
        <p:spPr/>
        <p:txBody>
          <a:bodyPr/>
          <a:lstStyle/>
          <a:p>
            <a:fld id="{5B73102B-9372-44C3-B76C-FB8E5F303C40}" type="slidenum">
              <a:rPr lang="en-CA" smtClean="0"/>
              <a:t>‹#›</a:t>
            </a:fld>
            <a:endParaRPr lang="en-CA"/>
          </a:p>
        </p:txBody>
      </p:sp>
    </p:spTree>
    <p:extLst>
      <p:ext uri="{BB962C8B-B14F-4D97-AF65-F5344CB8AC3E}">
        <p14:creationId xmlns:p14="http://schemas.microsoft.com/office/powerpoint/2010/main" val="221054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8"/>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dirty="0"/>
          </a:p>
        </p:txBody>
      </p:sp>
      <p:sp>
        <p:nvSpPr>
          <p:cNvPr id="9" name="Content Placeholder 2"/>
          <p:cNvSpPr>
            <a:spLocks noGrp="1"/>
          </p:cNvSpPr>
          <p:nvPr>
            <p:ph idx="4294967295"/>
          </p:nvPr>
        </p:nvSpPr>
        <p:spPr>
          <a:xfrm>
            <a:off x="1116013"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fld id="{1654E9E6-57AF-4A9D-AD8B-81CC959F2D05}" type="datetime1">
              <a:rPr lang="en-US" smtClean="0"/>
              <a:t>4/21/2023</a:t>
            </a:fld>
            <a:endParaRPr lang="en-US"/>
          </a:p>
        </p:txBody>
      </p:sp>
      <p:sp>
        <p:nvSpPr>
          <p:cNvPr id="5" name="Footer Placeholder 4"/>
          <p:cNvSpPr>
            <a:spLocks noGrp="1"/>
          </p:cNvSpPr>
          <p:nvPr>
            <p:ph type="ftr" sz="quarter" idx="11"/>
          </p:nvPr>
        </p:nvSpPr>
        <p:spPr/>
        <p:txBody>
          <a:bodyPr/>
          <a:lstStyle>
            <a:lvl1pPr>
              <a:defRPr/>
            </a:lvl1pPr>
          </a:lstStyle>
          <a:p>
            <a:r>
              <a:rPr lang="en-US"/>
              <a:t>Updated: 16 Sep 2022</a:t>
            </a:r>
          </a:p>
        </p:txBody>
      </p:sp>
    </p:spTree>
    <p:extLst>
      <p:ext uri="{BB962C8B-B14F-4D97-AF65-F5344CB8AC3E}">
        <p14:creationId xmlns:p14="http://schemas.microsoft.com/office/powerpoint/2010/main" val="39660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dirty="0"/>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79BFAC6-56FA-4771-BA1E-353698E12266}" type="datetime1">
              <a:rPr lang="en-US" altLang="en-US" smtClean="0"/>
              <a:t>4/21/2023</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r>
              <a:rPr lang="en-CA"/>
              <a:t>Updated: 16 Sep 2022</a:t>
            </a:r>
          </a:p>
        </p:txBody>
      </p:sp>
      <p:sp>
        <p:nvSpPr>
          <p:cNvPr id="2" name="Slide Number Placeholder 1"/>
          <p:cNvSpPr>
            <a:spLocks noGrp="1"/>
          </p:cNvSpPr>
          <p:nvPr>
            <p:ph type="sldNum" sz="quarter" idx="12"/>
          </p:nvPr>
        </p:nvSpPr>
        <p:spPr/>
        <p:txBody>
          <a:bodyPr/>
          <a:lstStyle/>
          <a:p>
            <a:fld id="{5B73102B-9372-44C3-B76C-FB8E5F303C40}" type="slidenum">
              <a:rPr lang="en-CA" smtClean="0"/>
              <a:t>‹#›</a:t>
            </a:fld>
            <a:endParaRPr lang="en-CA"/>
          </a:p>
        </p:txBody>
      </p:sp>
    </p:spTree>
    <p:extLst>
      <p:ext uri="{BB962C8B-B14F-4D97-AF65-F5344CB8AC3E}">
        <p14:creationId xmlns:p14="http://schemas.microsoft.com/office/powerpoint/2010/main" val="948160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016FE488-3C33-4037-8F0A-D5C824B06AE7}" type="datetime1">
              <a:rPr lang="en-US" smtClean="0"/>
              <a:t>4/21/2023</a:t>
            </a:fld>
            <a:endParaRPr lang="en-US"/>
          </a:p>
        </p:txBody>
      </p:sp>
      <p:sp>
        <p:nvSpPr>
          <p:cNvPr id="4" name="Footer Placeholder 3"/>
          <p:cNvSpPr>
            <a:spLocks noGrp="1"/>
          </p:cNvSpPr>
          <p:nvPr>
            <p:ph type="ftr" sz="quarter" idx="11"/>
          </p:nvPr>
        </p:nvSpPr>
        <p:spPr/>
        <p:txBody>
          <a:bodyPr/>
          <a:lstStyle/>
          <a:p>
            <a:r>
              <a:rPr lang="en-US"/>
              <a:t>Updated: 16 Sep 2022</a:t>
            </a:r>
          </a:p>
        </p:txBody>
      </p:sp>
      <p:sp>
        <p:nvSpPr>
          <p:cNvPr id="5" name="Slide Number Placeholder 4"/>
          <p:cNvSpPr>
            <a:spLocks noGrp="1"/>
          </p:cNvSpPr>
          <p:nvPr>
            <p:ph type="sldNum" sz="quarter" idx="12"/>
          </p:nvPr>
        </p:nvSpPr>
        <p:spPr/>
        <p:txBody>
          <a:bodyPr/>
          <a:lstStyle/>
          <a:p>
            <a:fld id="{5B73102B-9372-44C3-B76C-FB8E5F303C40}" type="slidenum">
              <a:rPr lang="en-CA" smtClean="0"/>
              <a:t>‹#›</a:t>
            </a:fld>
            <a:endParaRPr lang="en-CA"/>
          </a:p>
        </p:txBody>
      </p:sp>
    </p:spTree>
    <p:extLst>
      <p:ext uri="{BB962C8B-B14F-4D97-AF65-F5344CB8AC3E}">
        <p14:creationId xmlns:p14="http://schemas.microsoft.com/office/powerpoint/2010/main" val="934735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ADD50-00E9-44E2-8582-94F5F7C83C2D}" type="datetime1">
              <a:rPr lang="en-US" smtClean="0"/>
              <a:t>4/21/2023</a:t>
            </a:fld>
            <a:endParaRPr lang="en-US"/>
          </a:p>
        </p:txBody>
      </p:sp>
      <p:sp>
        <p:nvSpPr>
          <p:cNvPr id="3" name="Footer Placeholder 2"/>
          <p:cNvSpPr>
            <a:spLocks noGrp="1"/>
          </p:cNvSpPr>
          <p:nvPr>
            <p:ph type="ftr" sz="quarter" idx="11"/>
          </p:nvPr>
        </p:nvSpPr>
        <p:spPr/>
        <p:txBody>
          <a:bodyPr/>
          <a:lstStyle/>
          <a:p>
            <a:r>
              <a:rPr lang="en-US"/>
              <a:t>Updated: 16 Sep 2022</a:t>
            </a:r>
          </a:p>
        </p:txBody>
      </p:sp>
      <p:sp>
        <p:nvSpPr>
          <p:cNvPr id="4" name="Slide Number Placeholder 3"/>
          <p:cNvSpPr>
            <a:spLocks noGrp="1"/>
          </p:cNvSpPr>
          <p:nvPr>
            <p:ph type="sldNum" sz="quarter" idx="12"/>
          </p:nvPr>
        </p:nvSpPr>
        <p:spPr/>
        <p:txBody>
          <a:bodyPr/>
          <a:lstStyle/>
          <a:p>
            <a:fld id="{5B73102B-9372-44C3-B76C-FB8E5F303C40}" type="slidenum">
              <a:rPr lang="en-CA" smtClean="0"/>
              <a:t>‹#›</a:t>
            </a:fld>
            <a:endParaRPr lang="en-CA"/>
          </a:p>
        </p:txBody>
      </p:sp>
    </p:spTree>
    <p:extLst>
      <p:ext uri="{BB962C8B-B14F-4D97-AF65-F5344CB8AC3E}">
        <p14:creationId xmlns:p14="http://schemas.microsoft.com/office/powerpoint/2010/main" val="303383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24618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C7CC65-53B4-4361-95DA-43C65C77C595}" type="datetime1">
              <a:rPr lang="en-US" smtClean="0"/>
              <a:t>4/21/2023</a:t>
            </a:fld>
            <a:endParaRPr lang="en-US"/>
          </a:p>
        </p:txBody>
      </p:sp>
      <p:sp>
        <p:nvSpPr>
          <p:cNvPr id="4" name="Footer Placeholder 3"/>
          <p:cNvSpPr>
            <a:spLocks noGrp="1"/>
          </p:cNvSpPr>
          <p:nvPr>
            <p:ph type="ftr" sz="quarter" idx="11"/>
          </p:nvPr>
        </p:nvSpPr>
        <p:spPr/>
        <p:txBody>
          <a:bodyPr/>
          <a:lstStyle/>
          <a:p>
            <a:r>
              <a:rPr lang="en-US"/>
              <a:t>Updated: 16 Sep 2022</a:t>
            </a:r>
          </a:p>
        </p:txBody>
      </p:sp>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dirty="0">
                <a:effectLst>
                  <a:glow rad="850900">
                    <a:schemeClr val="bg1">
                      <a:alpha val="76000"/>
                    </a:schemeClr>
                  </a:glow>
                </a:effectLst>
              </a:rPr>
              <a:t>Questions?</a:t>
            </a:r>
          </a:p>
        </p:txBody>
      </p:sp>
      <p:sp>
        <p:nvSpPr>
          <p:cNvPr id="2" name="Slide Number Placeholder 1"/>
          <p:cNvSpPr>
            <a:spLocks noGrp="1"/>
          </p:cNvSpPr>
          <p:nvPr>
            <p:ph type="sldNum" sz="quarter" idx="12"/>
          </p:nvPr>
        </p:nvSpPr>
        <p:spPr/>
        <p:txBody>
          <a:bodyPr/>
          <a:lstStyle/>
          <a:p>
            <a:fld id="{5B73102B-9372-44C3-B76C-FB8E5F303C40}" type="slidenum">
              <a:rPr lang="en-CA" smtClean="0"/>
              <a:t>‹#›</a:t>
            </a:fld>
            <a:endParaRPr lang="en-CA"/>
          </a:p>
        </p:txBody>
      </p:sp>
    </p:spTree>
    <p:extLst>
      <p:ext uri="{BB962C8B-B14F-4D97-AF65-F5344CB8AC3E}">
        <p14:creationId xmlns:p14="http://schemas.microsoft.com/office/powerpoint/2010/main" val="1851851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935038"/>
            <a:ext cx="8496300" cy="2574925"/>
          </a:xfrm>
        </p:spPr>
        <p:txBody>
          <a:bodyPr anchor="b">
            <a:normAutofit/>
          </a:bodyPr>
          <a:lstStyle>
            <a:lvl1pPr algn="ctr">
              <a:defRPr sz="3600"/>
            </a:lvl1pPr>
          </a:lstStyle>
          <a:p>
            <a:r>
              <a:rPr lang="en-US"/>
              <a:t>Click to edit Master title style</a:t>
            </a:r>
          </a:p>
        </p:txBody>
      </p:sp>
      <p:sp>
        <p:nvSpPr>
          <p:cNvPr id="3" name="Subtitle 2"/>
          <p:cNvSpPr>
            <a:spLocks noGrp="1"/>
          </p:cNvSpPr>
          <p:nvPr>
            <p:ph type="subTitle" idx="1"/>
          </p:nvPr>
        </p:nvSpPr>
        <p:spPr>
          <a:xfrm>
            <a:off x="323850" y="3602037"/>
            <a:ext cx="8496300" cy="275113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dirty="0"/>
          </a:p>
        </p:txBody>
      </p:sp>
      <p:sp>
        <p:nvSpPr>
          <p:cNvPr id="8" name="Date Placeholder 3"/>
          <p:cNvSpPr>
            <a:spLocks noGrp="1"/>
          </p:cNvSpPr>
          <p:nvPr>
            <p:ph type="dt" sz="half" idx="2"/>
          </p:nvPr>
        </p:nvSpPr>
        <p:spPr>
          <a:xfrm>
            <a:off x="323528" y="6592267"/>
            <a:ext cx="2057400" cy="265733"/>
          </a:xfrm>
          <a:prstGeom prst="rect">
            <a:avLst/>
          </a:prstGeom>
        </p:spPr>
        <p:txBody>
          <a:bodyPr/>
          <a:lstStyle>
            <a:lvl1pPr>
              <a:defRPr sz="1200"/>
            </a:lvl1pPr>
          </a:lstStyle>
          <a:p>
            <a:fld id="{9339D517-26B4-41A1-9DDF-2E9AB3D2672B}" type="datetime1">
              <a:rPr lang="en-US" smtClean="0"/>
              <a:t>4/21/2023</a:t>
            </a:fld>
            <a:endParaRPr lang="en-US"/>
          </a:p>
        </p:txBody>
      </p:sp>
      <p:sp>
        <p:nvSpPr>
          <p:cNvPr id="9"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r>
              <a:rPr lang="en-US"/>
              <a:t>Updated: 16 Sep 2022</a:t>
            </a:r>
            <a:endParaRPr lang="en-US" dirty="0"/>
          </a:p>
        </p:txBody>
      </p:sp>
    </p:spTree>
    <p:extLst>
      <p:ext uri="{BB962C8B-B14F-4D97-AF65-F5344CB8AC3E}">
        <p14:creationId xmlns:p14="http://schemas.microsoft.com/office/powerpoint/2010/main" val="3607665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laceholder 2"/>
          <p:cNvSpPr>
            <a:spLocks noGrp="1"/>
          </p:cNvSpPr>
          <p:nvPr>
            <p:ph idx="4294967295"/>
          </p:nvPr>
        </p:nvSpPr>
        <p:spPr>
          <a:xfrm>
            <a:off x="323850" y="2205038"/>
            <a:ext cx="8496300" cy="4151312"/>
          </a:xfrm>
          <a:prstGeom prst="rect">
            <a:avLst/>
          </a:prstGeom>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a:xfrm>
            <a:off x="323528" y="925196"/>
            <a:ext cx="8496622" cy="120959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dirty="0"/>
          </a:p>
        </p:txBody>
      </p:sp>
      <p:sp>
        <p:nvSpPr>
          <p:cNvPr id="7" name="Date Placeholder 3"/>
          <p:cNvSpPr>
            <a:spLocks noGrp="1"/>
          </p:cNvSpPr>
          <p:nvPr>
            <p:ph type="dt" sz="half" idx="2"/>
          </p:nvPr>
        </p:nvSpPr>
        <p:spPr>
          <a:xfrm>
            <a:off x="323528" y="6592267"/>
            <a:ext cx="2057400" cy="265733"/>
          </a:xfrm>
          <a:prstGeom prst="rect">
            <a:avLst/>
          </a:prstGeom>
        </p:spPr>
        <p:txBody>
          <a:bodyPr/>
          <a:lstStyle>
            <a:lvl1pPr>
              <a:defRPr sz="1200"/>
            </a:lvl1pPr>
          </a:lstStyle>
          <a:p>
            <a:fld id="{4782ECE8-92B8-4926-B310-A65E39BB5EA3}" type="datetime1">
              <a:rPr lang="en-US" smtClean="0"/>
              <a:t>4/21/2023</a:t>
            </a:fld>
            <a:endParaRPr lang="en-US"/>
          </a:p>
        </p:txBody>
      </p:sp>
      <p:sp>
        <p:nvSpPr>
          <p:cNvPr id="8"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r>
              <a:rPr lang="en-US"/>
              <a:t>Updated: 16 Sep 2022</a:t>
            </a:r>
            <a:endParaRPr lang="en-US" dirty="0"/>
          </a:p>
        </p:txBody>
      </p:sp>
    </p:spTree>
    <p:extLst>
      <p:ext uri="{BB962C8B-B14F-4D97-AF65-F5344CB8AC3E}">
        <p14:creationId xmlns:p14="http://schemas.microsoft.com/office/powerpoint/2010/main" val="2374709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dirty="0"/>
          </a:p>
        </p:txBody>
      </p:sp>
      <p:sp>
        <p:nvSpPr>
          <p:cNvPr id="7" name="Date Placeholder 3"/>
          <p:cNvSpPr>
            <a:spLocks noGrp="1"/>
          </p:cNvSpPr>
          <p:nvPr>
            <p:ph type="dt" sz="half" idx="2"/>
          </p:nvPr>
        </p:nvSpPr>
        <p:spPr>
          <a:xfrm>
            <a:off x="323528" y="6592267"/>
            <a:ext cx="2057400" cy="265733"/>
          </a:xfrm>
          <a:prstGeom prst="rect">
            <a:avLst/>
          </a:prstGeom>
        </p:spPr>
        <p:txBody>
          <a:bodyPr/>
          <a:lstStyle>
            <a:lvl1pPr>
              <a:defRPr sz="1200"/>
            </a:lvl1pPr>
          </a:lstStyle>
          <a:p>
            <a:fld id="{24DB65C5-2BD0-44A3-9A71-B5561EF00490}" type="datetime1">
              <a:rPr lang="en-US" smtClean="0"/>
              <a:t>4/21/2023</a:t>
            </a:fld>
            <a:endParaRPr lang="en-US"/>
          </a:p>
        </p:txBody>
      </p:sp>
      <p:sp>
        <p:nvSpPr>
          <p:cNvPr id="8"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r>
              <a:rPr lang="en-US"/>
              <a:t>Updated: 16 Sep 2022</a:t>
            </a:r>
            <a:endParaRPr lang="en-US" dirty="0"/>
          </a:p>
        </p:txBody>
      </p:sp>
    </p:spTree>
    <p:extLst>
      <p:ext uri="{BB962C8B-B14F-4D97-AF65-F5344CB8AC3E}">
        <p14:creationId xmlns:p14="http://schemas.microsoft.com/office/powerpoint/2010/main" val="3847967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dirty="0"/>
          </a:p>
        </p:txBody>
      </p:sp>
      <p:sp>
        <p:nvSpPr>
          <p:cNvPr id="6" name="Date Placeholder 3"/>
          <p:cNvSpPr>
            <a:spLocks noGrp="1"/>
          </p:cNvSpPr>
          <p:nvPr>
            <p:ph type="dt" sz="half" idx="2"/>
          </p:nvPr>
        </p:nvSpPr>
        <p:spPr>
          <a:xfrm>
            <a:off x="323528" y="6592267"/>
            <a:ext cx="2057400" cy="265733"/>
          </a:xfrm>
          <a:prstGeom prst="rect">
            <a:avLst/>
          </a:prstGeom>
        </p:spPr>
        <p:txBody>
          <a:bodyPr/>
          <a:lstStyle>
            <a:lvl1pPr>
              <a:defRPr sz="1200"/>
            </a:lvl1pPr>
          </a:lstStyle>
          <a:p>
            <a:fld id="{9C6DF674-DC1B-417C-8242-9E4BF4B93BE1}" type="datetime1">
              <a:rPr lang="en-US" smtClean="0"/>
              <a:t>4/21/2023</a:t>
            </a:fld>
            <a:endParaRPr lang="en-US"/>
          </a:p>
        </p:txBody>
      </p:sp>
      <p:sp>
        <p:nvSpPr>
          <p:cNvPr id="7"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r>
              <a:rPr lang="en-US"/>
              <a:t>Updated: 16 Sep 2022</a:t>
            </a:r>
            <a:endParaRPr lang="en-US" dirty="0"/>
          </a:p>
        </p:txBody>
      </p:sp>
    </p:spTree>
    <p:extLst>
      <p:ext uri="{BB962C8B-B14F-4D97-AF65-F5344CB8AC3E}">
        <p14:creationId xmlns:p14="http://schemas.microsoft.com/office/powerpoint/2010/main" val="4209443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925195"/>
            <a:ext cx="8496622" cy="1209594"/>
          </a:xfrm>
        </p:spPr>
        <p:txBody>
          <a:bodyPr/>
          <a:lstStyle/>
          <a:p>
            <a:r>
              <a:rPr lang="en-US"/>
              <a:t>Click to edit Master title style</a:t>
            </a:r>
          </a:p>
        </p:txBody>
      </p:sp>
      <p:sp>
        <p:nvSpPr>
          <p:cNvPr id="3" name="Content Placeholder 2"/>
          <p:cNvSpPr>
            <a:spLocks noGrp="1"/>
          </p:cNvSpPr>
          <p:nvPr>
            <p:ph sz="half" idx="1"/>
          </p:nvPr>
        </p:nvSpPr>
        <p:spPr>
          <a:xfrm>
            <a:off x="323527" y="2205038"/>
            <a:ext cx="4329065" cy="4151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205037"/>
            <a:ext cx="4191000"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dirty="0"/>
          </a:p>
        </p:txBody>
      </p:sp>
      <p:sp>
        <p:nvSpPr>
          <p:cNvPr id="9" name="Date Placeholder 3"/>
          <p:cNvSpPr>
            <a:spLocks noGrp="1"/>
          </p:cNvSpPr>
          <p:nvPr>
            <p:ph type="dt" sz="half" idx="10"/>
          </p:nvPr>
        </p:nvSpPr>
        <p:spPr>
          <a:xfrm>
            <a:off x="323528" y="6592267"/>
            <a:ext cx="2057400" cy="265733"/>
          </a:xfrm>
          <a:prstGeom prst="rect">
            <a:avLst/>
          </a:prstGeom>
        </p:spPr>
        <p:txBody>
          <a:bodyPr/>
          <a:lstStyle>
            <a:lvl1pPr>
              <a:defRPr sz="1200"/>
            </a:lvl1pPr>
          </a:lstStyle>
          <a:p>
            <a:fld id="{9C799EB0-242F-4082-97AC-F59D399714E2}" type="datetime1">
              <a:rPr lang="en-US" smtClean="0"/>
              <a:t>4/21/2023</a:t>
            </a:fld>
            <a:endParaRPr lang="en-US"/>
          </a:p>
        </p:txBody>
      </p:sp>
      <p:sp>
        <p:nvSpPr>
          <p:cNvPr id="10"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r>
              <a:rPr lang="en-US"/>
              <a:t>Updated: 16 Sep 2022</a:t>
            </a:r>
            <a:endParaRPr lang="en-US" dirty="0"/>
          </a:p>
        </p:txBody>
      </p:sp>
    </p:spTree>
    <p:extLst>
      <p:ext uri="{BB962C8B-B14F-4D97-AF65-F5344CB8AC3E}">
        <p14:creationId xmlns:p14="http://schemas.microsoft.com/office/powerpoint/2010/main" val="256660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60468C33-1C9D-4F45-AF3E-39E91BCE3B97}" type="datetime1">
              <a:rPr lang="en-US" smtClean="0"/>
              <a:t>4/21/2023</a:t>
            </a:fld>
            <a:endParaRPr lang="en-US"/>
          </a:p>
        </p:txBody>
      </p:sp>
      <p:sp>
        <p:nvSpPr>
          <p:cNvPr id="4" name="Footer Placeholder 3"/>
          <p:cNvSpPr>
            <a:spLocks noGrp="1"/>
          </p:cNvSpPr>
          <p:nvPr>
            <p:ph type="ftr" sz="quarter" idx="11"/>
          </p:nvPr>
        </p:nvSpPr>
        <p:spPr/>
        <p:txBody>
          <a:bodyPr/>
          <a:lstStyle/>
          <a:p>
            <a:r>
              <a:rPr lang="en-US"/>
              <a:t>Updated: 16 Sep 2022</a:t>
            </a:r>
          </a:p>
        </p:txBody>
      </p:sp>
    </p:spTree>
    <p:extLst>
      <p:ext uri="{BB962C8B-B14F-4D97-AF65-F5344CB8AC3E}">
        <p14:creationId xmlns:p14="http://schemas.microsoft.com/office/powerpoint/2010/main" val="3940300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850" y="931951"/>
            <a:ext cx="8496299" cy="120164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23850" y="2205038"/>
            <a:ext cx="422805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23850" y="3028950"/>
            <a:ext cx="4228058" cy="332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3"/>
          </p:nvPr>
        </p:nvSpPr>
        <p:spPr>
          <a:xfrm>
            <a:off x="4592092" y="2205038"/>
            <a:ext cx="422805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3"/>
          <p:cNvSpPr>
            <a:spLocks noGrp="1"/>
          </p:cNvSpPr>
          <p:nvPr>
            <p:ph sz="half" idx="14"/>
          </p:nvPr>
        </p:nvSpPr>
        <p:spPr>
          <a:xfrm>
            <a:off x="4592092" y="3028950"/>
            <a:ext cx="4228058" cy="332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dirty="0"/>
          </a:p>
        </p:txBody>
      </p:sp>
      <p:sp>
        <p:nvSpPr>
          <p:cNvPr id="13" name="Date Placeholder 3"/>
          <p:cNvSpPr>
            <a:spLocks noGrp="1"/>
          </p:cNvSpPr>
          <p:nvPr>
            <p:ph type="dt" sz="half" idx="15"/>
          </p:nvPr>
        </p:nvSpPr>
        <p:spPr>
          <a:xfrm>
            <a:off x="323528" y="6592267"/>
            <a:ext cx="2057400" cy="265733"/>
          </a:xfrm>
          <a:prstGeom prst="rect">
            <a:avLst/>
          </a:prstGeom>
        </p:spPr>
        <p:txBody>
          <a:bodyPr/>
          <a:lstStyle>
            <a:lvl1pPr>
              <a:defRPr sz="1200"/>
            </a:lvl1pPr>
          </a:lstStyle>
          <a:p>
            <a:fld id="{22FB6881-D385-4E60-849A-CFAF961FD232}" type="datetime1">
              <a:rPr lang="en-US" smtClean="0"/>
              <a:t>4/21/2023</a:t>
            </a:fld>
            <a:endParaRPr lang="en-US"/>
          </a:p>
        </p:txBody>
      </p:sp>
      <p:sp>
        <p:nvSpPr>
          <p:cNvPr id="14"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r>
              <a:rPr lang="en-US"/>
              <a:t>Updated: 16 Sep 2022</a:t>
            </a:r>
            <a:endParaRPr lang="en-US" dirty="0"/>
          </a:p>
        </p:txBody>
      </p:sp>
    </p:spTree>
    <p:extLst>
      <p:ext uri="{BB962C8B-B14F-4D97-AF65-F5344CB8AC3E}">
        <p14:creationId xmlns:p14="http://schemas.microsoft.com/office/powerpoint/2010/main" val="4146151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50" y="935038"/>
            <a:ext cx="3255169"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635896" y="935038"/>
            <a:ext cx="5184253" cy="541813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3850" y="2552699"/>
            <a:ext cx="3255169" cy="38004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dirty="0"/>
          </a:p>
        </p:txBody>
      </p:sp>
      <p:sp>
        <p:nvSpPr>
          <p:cNvPr id="9" name="Date Placeholder 3"/>
          <p:cNvSpPr>
            <a:spLocks noGrp="1"/>
          </p:cNvSpPr>
          <p:nvPr>
            <p:ph type="dt" sz="half" idx="10"/>
          </p:nvPr>
        </p:nvSpPr>
        <p:spPr>
          <a:xfrm>
            <a:off x="323528" y="6592267"/>
            <a:ext cx="2057400" cy="265733"/>
          </a:xfrm>
          <a:prstGeom prst="rect">
            <a:avLst/>
          </a:prstGeom>
        </p:spPr>
        <p:txBody>
          <a:bodyPr/>
          <a:lstStyle>
            <a:lvl1pPr>
              <a:defRPr sz="1200"/>
            </a:lvl1pPr>
          </a:lstStyle>
          <a:p>
            <a:fld id="{6F2517B9-6867-411C-8B66-BF880A5D1FC5}" type="datetime1">
              <a:rPr lang="en-US" smtClean="0"/>
              <a:t>4/21/2023</a:t>
            </a:fld>
            <a:endParaRPr lang="en-US"/>
          </a:p>
        </p:txBody>
      </p:sp>
      <p:sp>
        <p:nvSpPr>
          <p:cNvPr id="10"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r>
              <a:rPr lang="en-US"/>
              <a:t>Updated: 16 Sep 2022</a:t>
            </a:r>
            <a:endParaRPr lang="en-US" dirty="0"/>
          </a:p>
        </p:txBody>
      </p:sp>
    </p:spTree>
    <p:extLst>
      <p:ext uri="{BB962C8B-B14F-4D97-AF65-F5344CB8AC3E}">
        <p14:creationId xmlns:p14="http://schemas.microsoft.com/office/powerpoint/2010/main" val="161552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BAD64F-7D3B-44A4-90DF-BC2C6A8CE9CD}" type="datetime1">
              <a:rPr lang="en-US" smtClean="0"/>
              <a:t>4/21/2023</a:t>
            </a:fld>
            <a:endParaRPr lang="en-US"/>
          </a:p>
        </p:txBody>
      </p:sp>
      <p:sp>
        <p:nvSpPr>
          <p:cNvPr id="4" name="Footer Placeholder 3"/>
          <p:cNvSpPr>
            <a:spLocks noGrp="1"/>
          </p:cNvSpPr>
          <p:nvPr>
            <p:ph type="ftr" sz="quarter" idx="11"/>
          </p:nvPr>
        </p:nvSpPr>
        <p:spPr/>
        <p:txBody>
          <a:bodyPr/>
          <a:lstStyle/>
          <a:p>
            <a:r>
              <a:rPr lang="en-US"/>
              <a:t>Updated: 16 Sep 2022</a:t>
            </a:r>
          </a:p>
        </p:txBody>
      </p:sp>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dirty="0">
                <a:effectLst>
                  <a:glow rad="850900">
                    <a:schemeClr val="bg1">
                      <a:alpha val="76000"/>
                    </a:schemeClr>
                  </a:glow>
                </a:effectLst>
              </a:rPr>
              <a:t>Questions?</a:t>
            </a:r>
          </a:p>
        </p:txBody>
      </p:sp>
      <p:sp>
        <p:nvSpPr>
          <p:cNvPr id="2" name="Slide Number Placeholder 1"/>
          <p:cNvSpPr>
            <a:spLocks noGrp="1"/>
          </p:cNvSpPr>
          <p:nvPr>
            <p:ph type="sldNum" sz="quarter" idx="12"/>
          </p:nvPr>
        </p:nvSpPr>
        <p:spPr/>
        <p:txBody>
          <a:bodyPr/>
          <a:lstStyle/>
          <a:p>
            <a:fld id="{AE7D740E-1E6B-4E4A-8A8A-725E17C809DF}" type="slidenum">
              <a:rPr lang="en-CA" altLang="en-US" smtClean="0"/>
              <a:pPr/>
              <a:t>‹#›</a:t>
            </a:fld>
            <a:endParaRPr lang="en-CA" altLang="en-US" dirty="0"/>
          </a:p>
        </p:txBody>
      </p:sp>
    </p:spTree>
    <p:extLst>
      <p:ext uri="{BB962C8B-B14F-4D97-AF65-F5344CB8AC3E}">
        <p14:creationId xmlns:p14="http://schemas.microsoft.com/office/powerpoint/2010/main" val="370824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74D2C-783D-4DF8-9FD3-46425E3767E9}" type="datetime1">
              <a:rPr lang="en-US" smtClean="0"/>
              <a:t>4/21/2023</a:t>
            </a:fld>
            <a:endParaRPr lang="en-US"/>
          </a:p>
        </p:txBody>
      </p:sp>
      <p:sp>
        <p:nvSpPr>
          <p:cNvPr id="3" name="Footer Placeholder 2"/>
          <p:cNvSpPr>
            <a:spLocks noGrp="1"/>
          </p:cNvSpPr>
          <p:nvPr>
            <p:ph type="ftr" sz="quarter" idx="11"/>
          </p:nvPr>
        </p:nvSpPr>
        <p:spPr/>
        <p:txBody>
          <a:bodyPr/>
          <a:lstStyle/>
          <a:p>
            <a:r>
              <a:rPr lang="en-US"/>
              <a:t>Updated: 16 Sep 2022</a:t>
            </a:r>
          </a:p>
        </p:txBody>
      </p:sp>
    </p:spTree>
    <p:extLst>
      <p:ext uri="{BB962C8B-B14F-4D97-AF65-F5344CB8AC3E}">
        <p14:creationId xmlns:p14="http://schemas.microsoft.com/office/powerpoint/2010/main" val="3258162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0080DB-B1DF-434D-A340-31A40B1280D7}" type="datetime1">
              <a:rPr lang="en-US" smtClean="0"/>
              <a:t>4/21/2023</a:t>
            </a:fld>
            <a:endParaRPr lang="en-US"/>
          </a:p>
        </p:txBody>
      </p:sp>
      <p:sp>
        <p:nvSpPr>
          <p:cNvPr id="4" name="Footer Placeholder 3"/>
          <p:cNvSpPr>
            <a:spLocks noGrp="1"/>
          </p:cNvSpPr>
          <p:nvPr>
            <p:ph type="ftr" sz="quarter" idx="11"/>
          </p:nvPr>
        </p:nvSpPr>
        <p:spPr/>
        <p:txBody>
          <a:bodyPr/>
          <a:lstStyle/>
          <a:p>
            <a:r>
              <a:rPr lang="en-US"/>
              <a:t>Updated: 16 Sep 2022</a:t>
            </a:r>
          </a:p>
        </p:txBody>
      </p:sp>
      <p:sp>
        <p:nvSpPr>
          <p:cNvPr id="6" name="TextBox 5"/>
          <p:cNvSpPr txBox="1"/>
          <p:nvPr userDrawn="1"/>
        </p:nvSpPr>
        <p:spPr>
          <a:xfrm rot="21260141">
            <a:off x="1077690" y="1690012"/>
            <a:ext cx="6849835" cy="584775"/>
          </a:xfrm>
          <a:prstGeom prst="rect">
            <a:avLst/>
          </a:prstGeom>
          <a:noFill/>
        </p:spPr>
        <p:txBody>
          <a:bodyPr wrap="square" rtlCol="0">
            <a:spAutoFit/>
          </a:bodyPr>
          <a:lstStyle/>
          <a:p>
            <a:pPr algn="ctr"/>
            <a:r>
              <a:rPr lang="en-CA" sz="3200" b="1" dirty="0">
                <a:effectLst>
                  <a:glow rad="850900">
                    <a:schemeClr val="bg1">
                      <a:alpha val="76000"/>
                    </a:schemeClr>
                  </a:glow>
                </a:effectLst>
              </a:rPr>
              <a:t>Questions?</a:t>
            </a:r>
          </a:p>
        </p:txBody>
      </p:sp>
    </p:spTree>
    <p:extLst>
      <p:ext uri="{BB962C8B-B14F-4D97-AF65-F5344CB8AC3E}">
        <p14:creationId xmlns:p14="http://schemas.microsoft.com/office/powerpoint/2010/main" val="32383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457200" y="1600200"/>
            <a:ext cx="4038600" cy="37422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4648200" y="1600200"/>
            <a:ext cx="4038600" cy="37422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Date Placeholder 4"/>
          <p:cNvSpPr>
            <a:spLocks noGrp="1"/>
          </p:cNvSpPr>
          <p:nvPr>
            <p:ph type="dt" sz="half" idx="10"/>
          </p:nvPr>
        </p:nvSpPr>
        <p:spPr/>
        <p:txBody>
          <a:bodyPr/>
          <a:lstStyle/>
          <a:p>
            <a:fld id="{4BA5688C-15F9-490F-8342-3A1B01BAE448}" type="datetime1">
              <a:rPr lang="en-US" smtClean="0"/>
              <a:t>4/21/2023</a:t>
            </a:fld>
            <a:endParaRPr lang="en-US"/>
          </a:p>
        </p:txBody>
      </p:sp>
      <p:sp>
        <p:nvSpPr>
          <p:cNvPr id="6" name="Footer Placeholder 5"/>
          <p:cNvSpPr>
            <a:spLocks noGrp="1"/>
          </p:cNvSpPr>
          <p:nvPr>
            <p:ph type="ftr" sz="quarter" idx="11"/>
          </p:nvPr>
        </p:nvSpPr>
        <p:spPr/>
        <p:txBody>
          <a:bodyPr/>
          <a:lstStyle/>
          <a:p>
            <a:r>
              <a:rPr lang="en-US"/>
              <a:t>Updated: 16 Sep 2022</a:t>
            </a: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61CB8F5A-7819-9846-91DC-6B4AD65698C9}" type="slidenum">
              <a:rPr lang="en-US" smtClean="0"/>
              <a:t>‹#›</a:t>
            </a:fld>
            <a:endParaRPr lang="en-US"/>
          </a:p>
        </p:txBody>
      </p:sp>
    </p:spTree>
    <p:extLst>
      <p:ext uri="{BB962C8B-B14F-4D97-AF65-F5344CB8AC3E}">
        <p14:creationId xmlns:p14="http://schemas.microsoft.com/office/powerpoint/2010/main" val="214528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2"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dirty="0"/>
          </a:p>
        </p:txBody>
      </p:sp>
      <p:sp>
        <p:nvSpPr>
          <p:cNvPr id="4" name="Date Placeholder 3"/>
          <p:cNvSpPr>
            <a:spLocks noGrp="1"/>
          </p:cNvSpPr>
          <p:nvPr>
            <p:ph type="dt" sz="half" idx="10"/>
          </p:nvPr>
        </p:nvSpPr>
        <p:spPr/>
        <p:txBody>
          <a:bodyPr/>
          <a:lstStyle>
            <a:lvl1pPr>
              <a:defRPr/>
            </a:lvl1pPr>
          </a:lstStyle>
          <a:p>
            <a:pPr>
              <a:defRPr/>
            </a:pPr>
            <a:fld id="{45B10E26-93B2-4997-B1CC-11A5E7FBF3AC}" type="datetime1">
              <a:rPr lang="en-US" altLang="en-US" smtClean="0">
                <a:solidFill>
                  <a:srgbClr val="000000"/>
                </a:solidFill>
              </a:rPr>
              <a:t>4/21/2023</a:t>
            </a:fld>
            <a:endParaRPr lang="en-CA"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CA">
                <a:solidFill>
                  <a:srgbClr val="000000"/>
                </a:solidFill>
              </a:rPr>
              <a:t>Updated: 16 Sep 2022</a:t>
            </a: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424456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8"/>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dirty="0"/>
          </a:p>
        </p:txBody>
      </p:sp>
      <p:sp>
        <p:nvSpPr>
          <p:cNvPr id="9" name="Content Placeholder 2"/>
          <p:cNvSpPr>
            <a:spLocks noGrp="1"/>
          </p:cNvSpPr>
          <p:nvPr>
            <p:ph idx="4294967295"/>
          </p:nvPr>
        </p:nvSpPr>
        <p:spPr>
          <a:xfrm>
            <a:off x="1116013"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1109485-29A0-4342-8912-1B0EC2C94A49}" type="datetime1">
              <a:rPr lang="en-US" altLang="en-US" smtClean="0">
                <a:solidFill>
                  <a:srgbClr val="000000"/>
                </a:solidFill>
              </a:rPr>
              <a:t>4/21/2023</a:t>
            </a:fld>
            <a:endParaRPr lang="en-CA"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CA">
                <a:solidFill>
                  <a:srgbClr val="000000"/>
                </a:solidFill>
              </a:rPr>
              <a:t>Updated: 16 Sep 2022</a:t>
            </a:r>
          </a:p>
        </p:txBody>
      </p:sp>
    </p:spTree>
    <p:extLst>
      <p:ext uri="{BB962C8B-B14F-4D97-AF65-F5344CB8AC3E}">
        <p14:creationId xmlns:p14="http://schemas.microsoft.com/office/powerpoint/2010/main" val="116829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C9E032C6-D296-4E5D-9834-B506214F64A6}" type="datetime1">
              <a:rPr lang="en-US" smtClean="0">
                <a:solidFill>
                  <a:srgbClr val="000000"/>
                </a:solidFill>
              </a:rPr>
              <a:t>4/21/2023</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Updated: 16 Sep 2022</a:t>
            </a:r>
          </a:p>
        </p:txBody>
      </p:sp>
    </p:spTree>
    <p:extLst>
      <p:ext uri="{BB962C8B-B14F-4D97-AF65-F5344CB8AC3E}">
        <p14:creationId xmlns:p14="http://schemas.microsoft.com/office/powerpoint/2010/main" val="320913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5.png"/><Relationship Id="rId4" Type="http://schemas.openxmlformats.org/officeDocument/2006/relationships/slideLayout" Target="../slideLayouts/slideLayout2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6"/>
            <a:ext cx="2133600" cy="365125"/>
          </a:xfrm>
          <a:prstGeom prst="rect">
            <a:avLst/>
          </a:prstGeom>
        </p:spPr>
        <p:txBody>
          <a:bodyPr/>
          <a:lstStyle>
            <a:lvl1pPr>
              <a:defRPr sz="1200">
                <a:latin typeface="Arial" pitchFamily="34" charset="0"/>
                <a:ea typeface="ＭＳ Ｐゴシック" pitchFamily="34" charset="-128"/>
              </a:defRPr>
            </a:lvl1pPr>
          </a:lstStyle>
          <a:p>
            <a:fld id="{B1742633-D24D-4F01-894F-BF65C1036C70}" type="datetime1">
              <a:rPr lang="en-US" smtClean="0"/>
              <a:t>4/21/2023</a:t>
            </a:fld>
            <a:endParaRPr lang="en-US"/>
          </a:p>
        </p:txBody>
      </p:sp>
      <p:sp>
        <p:nvSpPr>
          <p:cNvPr id="3" name="Footer Placeholder 4"/>
          <p:cNvSpPr>
            <a:spLocks noGrp="1"/>
          </p:cNvSpPr>
          <p:nvPr>
            <p:ph type="ftr" sz="quarter" idx="3"/>
          </p:nvPr>
        </p:nvSpPr>
        <p:spPr>
          <a:xfrm>
            <a:off x="3124200" y="6165306"/>
            <a:ext cx="2895600" cy="365125"/>
          </a:xfrm>
          <a:prstGeom prst="rect">
            <a:avLst/>
          </a:prstGeom>
        </p:spPr>
        <p:txBody>
          <a:bodyPr/>
          <a:lstStyle>
            <a:lvl1pPr>
              <a:defRPr sz="1200">
                <a:latin typeface="Arial" pitchFamily="34" charset="0"/>
                <a:ea typeface="ＭＳ Ｐゴシック" pitchFamily="34" charset="-128"/>
              </a:defRPr>
            </a:lvl1pPr>
          </a:lstStyle>
          <a:p>
            <a:r>
              <a:rPr lang="en-US"/>
              <a:t>Updated: 16 Sep 2022</a:t>
            </a:r>
          </a:p>
        </p:txBody>
      </p:sp>
      <p:sp>
        <p:nvSpPr>
          <p:cNvPr id="4" name="Title Placeholder 1"/>
          <p:cNvSpPr>
            <a:spLocks noGrp="1"/>
          </p:cNvSpPr>
          <p:nvPr>
            <p:ph type="title"/>
          </p:nvPr>
        </p:nvSpPr>
        <p:spPr>
          <a:xfrm>
            <a:off x="1115616" y="1556794"/>
            <a:ext cx="7272808" cy="9355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type="body" idx="1"/>
          </p:nvPr>
        </p:nvSpPr>
        <p:spPr>
          <a:xfrm>
            <a:off x="1115616" y="2492377"/>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4"/>
          <p:cNvSpPr txBox="1">
            <a:spLocks noChangeArrowheads="1"/>
          </p:cNvSpPr>
          <p:nvPr/>
        </p:nvSpPr>
        <p:spPr bwMode="auto">
          <a:xfrm>
            <a:off x="1101726" y="832209"/>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dirty="0">
                <a:solidFill>
                  <a:schemeClr val="bg1"/>
                </a:solidFill>
              </a:rPr>
              <a:t>Cadets and Junior Canadian Rangers</a:t>
            </a:r>
          </a:p>
        </p:txBody>
      </p:sp>
    </p:spTree>
    <p:extLst>
      <p:ext uri="{BB962C8B-B14F-4D97-AF65-F5344CB8AC3E}">
        <p14:creationId xmlns:p14="http://schemas.microsoft.com/office/powerpoint/2010/main" val="1273717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729" r:id="rId5"/>
    <p:sldLayoutId id="2147483743" r:id="rId6"/>
  </p:sldLayoutIdLst>
  <p:hf sldNum="0" hdr="0" dt="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userDrawn="1">
          <p15:clr>
            <a:srgbClr val="F26B43"/>
          </p15:clr>
        </p15:guide>
        <p15:guide id="2" pos="703" userDrawn="1">
          <p15:clr>
            <a:srgbClr val="F26B43"/>
          </p15:clr>
        </p15:guide>
        <p15:guide id="3" pos="5284" userDrawn="1">
          <p15:clr>
            <a:srgbClr val="F26B43"/>
          </p15:clr>
        </p15:guide>
        <p15:guide id="4" orient="horz" pos="3657" userDrawn="1">
          <p15:clr>
            <a:srgbClr val="F26B43"/>
          </p15:clr>
        </p15:guide>
        <p15:guide id="5" orient="horz" pos="1888" userDrawn="1">
          <p15:clr>
            <a:srgbClr val="F26B43"/>
          </p15:clr>
        </p15:guide>
        <p15:guide id="6" pos="2472" userDrawn="1">
          <p15:clr>
            <a:srgbClr val="F26B43"/>
          </p15:clr>
        </p15:guide>
        <p15:guide id="7" orient="horz" pos="15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592269"/>
            <a:ext cx="2133600" cy="265733"/>
          </a:xfrm>
          <a:prstGeom prst="rect">
            <a:avLst/>
          </a:prstGeom>
        </p:spPr>
        <p:txBody>
          <a:bodyPr/>
          <a:lstStyle>
            <a:lvl1pPr>
              <a:defRPr sz="1200">
                <a:latin typeface="Arial" pitchFamily="34" charset="0"/>
                <a:ea typeface="ＭＳ Ｐゴシック" pitchFamily="34" charset="-128"/>
              </a:defRPr>
            </a:lvl1pPr>
          </a:lstStyle>
          <a:p>
            <a:pPr>
              <a:defRPr/>
            </a:pPr>
            <a:fld id="{B614C8AC-2C63-4972-B924-EEE1525398D7}" type="datetime1">
              <a:rPr lang="en-US" altLang="en-US" smtClean="0">
                <a:solidFill>
                  <a:srgbClr val="000000"/>
                </a:solidFill>
              </a:rPr>
              <a:t>4/21/2023</a:t>
            </a:fld>
            <a:endParaRPr lang="en-CA" altLang="en-US" dirty="0">
              <a:solidFill>
                <a:srgbClr val="000000"/>
              </a:solidFill>
            </a:endParaRPr>
          </a:p>
        </p:txBody>
      </p:sp>
      <p:sp>
        <p:nvSpPr>
          <p:cNvPr id="3" name="Footer Placeholder 4"/>
          <p:cNvSpPr>
            <a:spLocks noGrp="1"/>
          </p:cNvSpPr>
          <p:nvPr>
            <p:ph type="ftr" sz="quarter" idx="3"/>
          </p:nvPr>
        </p:nvSpPr>
        <p:spPr>
          <a:xfrm>
            <a:off x="3124200" y="6592269"/>
            <a:ext cx="2895600" cy="265733"/>
          </a:xfrm>
          <a:prstGeom prst="rect">
            <a:avLst/>
          </a:prstGeom>
        </p:spPr>
        <p:txBody>
          <a:bodyPr/>
          <a:lstStyle>
            <a:lvl1pPr>
              <a:defRPr sz="1200">
                <a:latin typeface="Arial" pitchFamily="34" charset="0"/>
                <a:ea typeface="ＭＳ Ｐゴシック" pitchFamily="34" charset="-128"/>
              </a:defRPr>
            </a:lvl1pPr>
          </a:lstStyle>
          <a:p>
            <a:pPr>
              <a:defRPr/>
            </a:pPr>
            <a:r>
              <a:rPr lang="en-CA">
                <a:solidFill>
                  <a:srgbClr val="000000"/>
                </a:solidFill>
              </a:rPr>
              <a:t>Updated: 16 Sep 2022</a:t>
            </a:r>
            <a:endParaRPr lang="en-CA" dirty="0">
              <a:solidFill>
                <a:srgbClr val="000000"/>
              </a:solidFill>
            </a:endParaRPr>
          </a:p>
        </p:txBody>
      </p:sp>
      <p:sp>
        <p:nvSpPr>
          <p:cNvPr id="4" name="Title Placeholder 1"/>
          <p:cNvSpPr>
            <a:spLocks noGrp="1"/>
          </p:cNvSpPr>
          <p:nvPr>
            <p:ph type="title"/>
          </p:nvPr>
        </p:nvSpPr>
        <p:spPr>
          <a:xfrm>
            <a:off x="1115616" y="1556794"/>
            <a:ext cx="7272808" cy="9355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type="body" idx="1"/>
          </p:nvPr>
        </p:nvSpPr>
        <p:spPr>
          <a:xfrm>
            <a:off x="1115616" y="2492377"/>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4"/>
          <p:cNvSpPr txBox="1">
            <a:spLocks noChangeArrowheads="1"/>
          </p:cNvSpPr>
          <p:nvPr/>
        </p:nvSpPr>
        <p:spPr bwMode="auto">
          <a:xfrm>
            <a:off x="1101726" y="832209"/>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dirty="0">
                <a:solidFill>
                  <a:srgbClr val="FFFFFF"/>
                </a:solidFill>
              </a:rPr>
              <a:t>Cadets and Junior Canadian Rangers</a:t>
            </a:r>
          </a:p>
        </p:txBody>
      </p:sp>
    </p:spTree>
    <p:extLst>
      <p:ext uri="{BB962C8B-B14F-4D97-AF65-F5344CB8AC3E}">
        <p14:creationId xmlns:p14="http://schemas.microsoft.com/office/powerpoint/2010/main" val="12832155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sldNum="0" hdr="0" dt="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userDrawn="1">
          <p15:clr>
            <a:srgbClr val="F26B43"/>
          </p15:clr>
        </p15:guide>
        <p15:guide id="2" pos="703" userDrawn="1">
          <p15:clr>
            <a:srgbClr val="F26B43"/>
          </p15:clr>
        </p15:guide>
        <p15:guide id="3" pos="5284" userDrawn="1">
          <p15:clr>
            <a:srgbClr val="F26B43"/>
          </p15:clr>
        </p15:guide>
        <p15:guide id="4" orient="horz" pos="3657" userDrawn="1">
          <p15:clr>
            <a:srgbClr val="F26B43"/>
          </p15:clr>
        </p15:guide>
        <p15:guide id="5" orient="horz" pos="1888" userDrawn="1">
          <p15:clr>
            <a:srgbClr val="F26B43"/>
          </p15:clr>
        </p15:guide>
        <p15:guide id="6" pos="2472" userDrawn="1">
          <p15:clr>
            <a:srgbClr val="F26B43"/>
          </p15:clr>
        </p15:guide>
        <p15:guide id="7" orient="horz" pos="15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4"/>
            <a:ext cx="2133600" cy="365125"/>
          </a:xfrm>
          <a:prstGeom prst="rect">
            <a:avLst/>
          </a:prstGeom>
        </p:spPr>
        <p:txBody>
          <a:bodyPr/>
          <a:lstStyle>
            <a:lvl1pPr>
              <a:defRPr sz="1200">
                <a:latin typeface="Arial" pitchFamily="34" charset="0"/>
                <a:ea typeface="ＭＳ Ｐゴシック" pitchFamily="34" charset="-128"/>
              </a:defRPr>
            </a:lvl1pPr>
          </a:lstStyle>
          <a:p>
            <a:fld id="{EAFCE409-6F23-44AB-BDD9-84C447D7E8F9}" type="datetime1">
              <a:rPr lang="en-US" smtClean="0"/>
              <a:t>4/21/2023</a:t>
            </a:fld>
            <a:endParaRPr lang="en-US"/>
          </a:p>
        </p:txBody>
      </p:sp>
      <p:sp>
        <p:nvSpPr>
          <p:cNvPr id="3" name="Footer Placeholder 4"/>
          <p:cNvSpPr>
            <a:spLocks noGrp="1"/>
          </p:cNvSpPr>
          <p:nvPr>
            <p:ph type="ftr" sz="quarter" idx="3"/>
          </p:nvPr>
        </p:nvSpPr>
        <p:spPr>
          <a:xfrm>
            <a:off x="3124200" y="6165304"/>
            <a:ext cx="2895600" cy="365125"/>
          </a:xfrm>
          <a:prstGeom prst="rect">
            <a:avLst/>
          </a:prstGeom>
        </p:spPr>
        <p:txBody>
          <a:bodyPr/>
          <a:lstStyle>
            <a:lvl1pPr>
              <a:defRPr sz="1200">
                <a:latin typeface="Arial" pitchFamily="34" charset="0"/>
                <a:ea typeface="ＭＳ Ｐゴシック" pitchFamily="34" charset="-128"/>
              </a:defRPr>
            </a:lvl1pPr>
          </a:lstStyle>
          <a:p>
            <a:r>
              <a:rPr lang="en-US"/>
              <a:t>Updated: 16 Sep 2022</a:t>
            </a:r>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dirty="0">
                <a:solidFill>
                  <a:schemeClr val="bg1"/>
                </a:solidFill>
              </a:rPr>
              <a:t>Cadets and Junior Canadian Rangers</a:t>
            </a:r>
          </a:p>
        </p:txBody>
      </p:sp>
      <p:sp>
        <p:nvSpPr>
          <p:cNvPr id="6" name="Slide Number Placeholder 5"/>
          <p:cNvSpPr>
            <a:spLocks noGrp="1"/>
          </p:cNvSpPr>
          <p:nvPr>
            <p:ph type="sldNum" sz="quarter" idx="4"/>
          </p:nvPr>
        </p:nvSpPr>
        <p:spPr>
          <a:xfrm>
            <a:off x="8404753" y="6160411"/>
            <a:ext cx="5269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B4576-5AE0-4D6D-9241-772104E7EA52}" type="slidenum">
              <a:rPr lang="en-CA" smtClean="0"/>
              <a:t>‹#›</a:t>
            </a:fld>
            <a:endParaRPr lang="en-CA"/>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dirty="0">
                <a:solidFill>
                  <a:schemeClr val="bg1"/>
                </a:solidFill>
              </a:rPr>
              <a:t>Cadets et Rangers juniors canadiens</a:t>
            </a:r>
            <a:endParaRPr lang="en-CA" altLang="x-none" sz="800" b="1" dirty="0">
              <a:solidFill>
                <a:schemeClr val="bg1"/>
              </a:solidFill>
            </a:endParaRPr>
          </a:p>
        </p:txBody>
      </p:sp>
    </p:spTree>
    <p:extLst>
      <p:ext uri="{BB962C8B-B14F-4D97-AF65-F5344CB8AC3E}">
        <p14:creationId xmlns:p14="http://schemas.microsoft.com/office/powerpoint/2010/main" val="385489565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Lst>
  <p:hf sldNum="0" hdr="0" dt="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592267"/>
            <a:ext cx="2133600" cy="265733"/>
          </a:xfrm>
          <a:prstGeom prst="rect">
            <a:avLst/>
          </a:prstGeom>
        </p:spPr>
        <p:txBody>
          <a:bodyPr/>
          <a:lstStyle>
            <a:lvl1pPr>
              <a:defRPr sz="1200">
                <a:latin typeface="Arial" pitchFamily="34" charset="0"/>
                <a:ea typeface="ＭＳ Ｐゴシック" pitchFamily="34" charset="-128"/>
              </a:defRPr>
            </a:lvl1pPr>
          </a:lstStyle>
          <a:p>
            <a:pPr>
              <a:defRPr/>
            </a:pPr>
            <a:fld id="{A0DEC31F-CB9F-4E27-A9B9-BDEE7E0045A5}" type="datetime1">
              <a:rPr lang="en-US" altLang="en-US" smtClean="0"/>
              <a:t>4/21/2023</a:t>
            </a:fld>
            <a:endParaRPr lang="en-CA" altLang="en-US" dirty="0"/>
          </a:p>
        </p:txBody>
      </p:sp>
      <p:sp>
        <p:nvSpPr>
          <p:cNvPr id="3" name="Footer Placeholder 4"/>
          <p:cNvSpPr>
            <a:spLocks noGrp="1"/>
          </p:cNvSpPr>
          <p:nvPr>
            <p:ph type="ftr" sz="quarter" idx="3"/>
          </p:nvPr>
        </p:nvSpPr>
        <p:spPr>
          <a:xfrm>
            <a:off x="3124200" y="6592267"/>
            <a:ext cx="2895600" cy="265733"/>
          </a:xfrm>
          <a:prstGeom prst="rect">
            <a:avLst/>
          </a:prstGeom>
        </p:spPr>
        <p:txBody>
          <a:bodyPr/>
          <a:lstStyle>
            <a:lvl1pPr>
              <a:defRPr sz="1200">
                <a:latin typeface="Arial" pitchFamily="34" charset="0"/>
                <a:ea typeface="ＭＳ Ｐゴシック" pitchFamily="34" charset="-128"/>
              </a:defRPr>
            </a:lvl1pPr>
          </a:lstStyle>
          <a:p>
            <a:pPr>
              <a:defRPr/>
            </a:pPr>
            <a:r>
              <a:rPr lang="en-CA"/>
              <a:t>Updated: 16 Sep 2022</a:t>
            </a:r>
            <a:endParaRPr lang="en-CA" dirty="0"/>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dirty="0">
                <a:solidFill>
                  <a:schemeClr val="bg1"/>
                </a:solidFill>
              </a:rPr>
              <a:t>Cadets and Junior Canadian Rangers </a:t>
            </a:r>
          </a:p>
        </p:txBody>
      </p:sp>
      <p:sp>
        <p:nvSpPr>
          <p:cNvPr id="6" name="Slide Number Placeholder 5"/>
          <p:cNvSpPr>
            <a:spLocks noGrp="1"/>
          </p:cNvSpPr>
          <p:nvPr>
            <p:ph type="sldNum" sz="quarter" idx="4"/>
          </p:nvPr>
        </p:nvSpPr>
        <p:spPr>
          <a:xfrm>
            <a:off x="8388424" y="6103260"/>
            <a:ext cx="55963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3102B-9372-44C3-B76C-FB8E5F303C40}" type="slidenum">
              <a:rPr lang="en-CA" smtClean="0"/>
              <a:t>‹#›</a:t>
            </a:fld>
            <a:endParaRPr lang="en-CA"/>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dirty="0">
                <a:solidFill>
                  <a:schemeClr val="bg1"/>
                </a:solidFill>
              </a:rPr>
              <a:t>Cadets et Rangers juniors canadiens</a:t>
            </a:r>
            <a:endParaRPr lang="en-CA" altLang="x-none" sz="800" b="1" dirty="0">
              <a:solidFill>
                <a:schemeClr val="bg1"/>
              </a:solidFill>
            </a:endParaRPr>
          </a:p>
        </p:txBody>
      </p:sp>
    </p:spTree>
    <p:extLst>
      <p:ext uri="{BB962C8B-B14F-4D97-AF65-F5344CB8AC3E}">
        <p14:creationId xmlns:p14="http://schemas.microsoft.com/office/powerpoint/2010/main" val="324671547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Lst>
  <p:hf sldNum="0" hdr="0" dt="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dirty="0"/>
          </a:p>
        </p:txBody>
      </p:sp>
      <p:sp>
        <p:nvSpPr>
          <p:cNvPr id="10" name="Title Placeholder 1"/>
          <p:cNvSpPr>
            <a:spLocks noGrp="1"/>
          </p:cNvSpPr>
          <p:nvPr>
            <p:ph type="title"/>
          </p:nvPr>
        </p:nvSpPr>
        <p:spPr>
          <a:xfrm>
            <a:off x="323528" y="925196"/>
            <a:ext cx="8496622" cy="120959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Text Placeholder 2"/>
          <p:cNvSpPr>
            <a:spLocks noGrp="1"/>
          </p:cNvSpPr>
          <p:nvPr>
            <p:ph type="body" idx="1"/>
          </p:nvPr>
        </p:nvSpPr>
        <p:spPr>
          <a:xfrm>
            <a:off x="323528" y="2205039"/>
            <a:ext cx="8496622" cy="3844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2"/>
          </p:nvPr>
        </p:nvSpPr>
        <p:spPr>
          <a:xfrm>
            <a:off x="323528" y="6592267"/>
            <a:ext cx="2057400" cy="265733"/>
          </a:xfrm>
          <a:prstGeom prst="rect">
            <a:avLst/>
          </a:prstGeom>
        </p:spPr>
        <p:txBody>
          <a:bodyPr/>
          <a:lstStyle>
            <a:lvl1pPr>
              <a:defRPr sz="1200"/>
            </a:lvl1pPr>
          </a:lstStyle>
          <a:p>
            <a:fld id="{FC43F1A1-E115-44AB-92E5-96BC669EE6C4}" type="datetime1">
              <a:rPr lang="en-US" smtClean="0"/>
              <a:t>4/21/2023</a:t>
            </a:fld>
            <a:endParaRPr lang="en-US"/>
          </a:p>
        </p:txBody>
      </p:sp>
      <p:sp>
        <p:nvSpPr>
          <p:cNvPr id="13"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r>
              <a:rPr lang="en-US"/>
              <a:t>Updated: 16 Sep 2022</a:t>
            </a:r>
            <a:endParaRPr lang="en-US" dirty="0"/>
          </a:p>
        </p:txBody>
      </p:sp>
    </p:spTree>
    <p:extLst>
      <p:ext uri="{BB962C8B-B14F-4D97-AF65-F5344CB8AC3E}">
        <p14:creationId xmlns:p14="http://schemas.microsoft.com/office/powerpoint/2010/main" val="131742977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Lst>
  <p:hf sldNum="0" hdr="0" dt="0"/>
  <p:txStyles>
    <p:titleStyle>
      <a:lvl1pPr algn="l" rtl="0" eaLnBrk="1" fontAlgn="base" hangingPunct="1">
        <a:spcBef>
          <a:spcPct val="0"/>
        </a:spcBef>
        <a:spcAft>
          <a:spcPct val="0"/>
        </a:spcAft>
        <a:defRPr sz="3600" b="1" kern="1200">
          <a:solidFill>
            <a:srgbClr val="2A2B29"/>
          </a:solidFill>
          <a:latin typeface="Arial" charset="0"/>
          <a:ea typeface="Arial" charset="0"/>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charset="0"/>
          <a:ea typeface="Arial" charset="0"/>
          <a:cs typeface="Arial"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charset="0"/>
          <a:ea typeface="Arial" charset="0"/>
          <a:cs typeface="Arial"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charset="0"/>
          <a:ea typeface="Arial" charset="0"/>
          <a:cs typeface="Arial"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charset="0"/>
          <a:ea typeface="Arial" charset="0"/>
          <a:cs typeface="Arial"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p15:clr>
            <a:srgbClr val="F26B43"/>
          </p15:clr>
        </p15:guide>
        <p15:guide id="2" pos="5556">
          <p15:clr>
            <a:srgbClr val="F26B43"/>
          </p15:clr>
        </p15:guide>
        <p15:guide id="3" orient="horz" pos="589">
          <p15:clr>
            <a:srgbClr val="F26B43"/>
          </p15:clr>
        </p15:guide>
        <p15:guide id="4" orient="horz" pos="4002">
          <p15:clr>
            <a:srgbClr val="F26B43"/>
          </p15:clr>
        </p15:guide>
        <p15:guide id="5" orient="horz" pos="1344">
          <p15:clr>
            <a:srgbClr val="F26B43"/>
          </p15:clr>
        </p15:guide>
        <p15:guide id="6" orient="horz" pos="138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hyperlink" Target="mailto:keunbee.Bae@forces.gc.ca"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hyperlink" Target="https://bcmainland.ca/resources" TargetMode="External"/><Relationship Id="rId5" Type="http://schemas.openxmlformats.org/officeDocument/2006/relationships/hyperlink" Target="https://britishcolumbia.armycadetleague.ca/document-library/" TargetMode="External"/><Relationship Id="rId4" Type="http://schemas.openxmlformats.org/officeDocument/2006/relationships/hyperlink" Target="https://bc-aircadetleague.com/ssc-resources-2/lsa-invoicing-other/"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53B070-F879-DD43-9A05-C7AB5F702A6F}"/>
              </a:ext>
            </a:extLst>
          </p:cNvPr>
          <p:cNvSpPr>
            <a:spLocks noGrp="1"/>
          </p:cNvSpPr>
          <p:nvPr>
            <p:ph type="title"/>
          </p:nvPr>
        </p:nvSpPr>
        <p:spPr>
          <a:xfrm>
            <a:off x="1115616" y="1556792"/>
            <a:ext cx="7272808" cy="1197838"/>
          </a:xfrm>
        </p:spPr>
        <p:txBody>
          <a:bodyPr/>
          <a:lstStyle/>
          <a:p>
            <a:r>
              <a:rPr lang="en-CA" altLang="en-US" dirty="0"/>
              <a:t>SHOW ME THE MONEY!</a:t>
            </a:r>
            <a:endParaRPr lang="en-US" dirty="0"/>
          </a:p>
        </p:txBody>
      </p:sp>
      <p:sp>
        <p:nvSpPr>
          <p:cNvPr id="8" name="Subtitle 7">
            <a:extLst>
              <a:ext uri="{FF2B5EF4-FFF2-40B4-BE49-F238E27FC236}">
                <a16:creationId xmlns:a16="http://schemas.microsoft.com/office/drawing/2014/main" id="{E0F19AB0-1D91-B146-8CF2-D28A2B36772A}"/>
              </a:ext>
            </a:extLst>
          </p:cNvPr>
          <p:cNvSpPr>
            <a:spLocks noGrp="1"/>
          </p:cNvSpPr>
          <p:nvPr>
            <p:ph type="subTitle" idx="1"/>
          </p:nvPr>
        </p:nvSpPr>
        <p:spPr>
          <a:xfrm>
            <a:off x="1116011" y="3543300"/>
            <a:ext cx="7272337" cy="2262188"/>
          </a:xfrm>
        </p:spPr>
        <p:txBody>
          <a:bodyPr>
            <a:normAutofit/>
          </a:bodyPr>
          <a:lstStyle/>
          <a:p>
            <a:r>
              <a:rPr lang="en-CA" altLang="en-US" b="1" dirty="0"/>
              <a:t>RCSU Pacific J8 Accounts Payable </a:t>
            </a:r>
          </a:p>
          <a:p>
            <a:r>
              <a:rPr lang="en-CA" altLang="en-US" b="1" dirty="0"/>
              <a:t>Training &amp; Educational session</a:t>
            </a:r>
          </a:p>
          <a:p>
            <a:endParaRPr lang="en-CA" altLang="en-US" sz="1600" dirty="0"/>
          </a:p>
          <a:p>
            <a:r>
              <a:rPr lang="en-CA" altLang="en-US" sz="1600" dirty="0"/>
              <a:t>PO2 Keumhee(Lily) Bae</a:t>
            </a:r>
          </a:p>
          <a:p>
            <a:r>
              <a:rPr lang="en-CA" altLang="en-US" sz="1600" dirty="0"/>
              <a:t>Maj Dustin Matheson</a:t>
            </a:r>
          </a:p>
          <a:p>
            <a:endParaRPr lang="en-US" b="1" dirty="0"/>
          </a:p>
        </p:txBody>
      </p:sp>
      <p:sp>
        <p:nvSpPr>
          <p:cNvPr id="2" name="Footer Placeholder 1"/>
          <p:cNvSpPr>
            <a:spLocks noGrp="1"/>
          </p:cNvSpPr>
          <p:nvPr>
            <p:ph type="ftr" sz="quarter" idx="11"/>
          </p:nvPr>
        </p:nvSpPr>
        <p:spPr>
          <a:xfrm>
            <a:off x="95250" y="6347866"/>
            <a:ext cx="2895600" cy="365125"/>
          </a:xfrm>
        </p:spPr>
        <p:txBody>
          <a:bodyPr/>
          <a:lstStyle/>
          <a:p>
            <a:r>
              <a:rPr lang="en-CA" dirty="0"/>
              <a:t>Updated: 21 April 2023</a:t>
            </a:r>
          </a:p>
        </p:txBody>
      </p:sp>
    </p:spTree>
    <p:extLst>
      <p:ext uri="{BB962C8B-B14F-4D97-AF65-F5344CB8AC3E}">
        <p14:creationId xmlns:p14="http://schemas.microsoft.com/office/powerpoint/2010/main" val="347581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Ineligible Expenditures</a:t>
            </a:r>
          </a:p>
        </p:txBody>
      </p:sp>
      <p:sp>
        <p:nvSpPr>
          <p:cNvPr id="3" name="Content Placeholder 2"/>
          <p:cNvSpPr>
            <a:spLocks noGrp="1"/>
          </p:cNvSpPr>
          <p:nvPr>
            <p:ph idx="4294967295"/>
          </p:nvPr>
        </p:nvSpPr>
        <p:spPr/>
        <p:txBody>
          <a:bodyPr>
            <a:normAutofit lnSpcReduction="10000"/>
          </a:bodyPr>
          <a:lstStyle/>
          <a:p>
            <a:r>
              <a:rPr lang="en-CA" sz="2200" dirty="0"/>
              <a:t>Annual League Assessments </a:t>
            </a:r>
          </a:p>
          <a:p>
            <a:r>
              <a:rPr lang="en-CA" sz="2200" dirty="0"/>
              <a:t>Expenditures incurred for gifts and testimonials (i.e. aging out gift, coins, keepsake trophies, gift cards)</a:t>
            </a:r>
          </a:p>
          <a:p>
            <a:r>
              <a:rPr lang="en-CA" sz="2200" dirty="0"/>
              <a:t>Hospitality expenses (receptions, food, drink, etc.)</a:t>
            </a:r>
          </a:p>
          <a:p>
            <a:r>
              <a:rPr lang="en-CA" sz="2200" dirty="0"/>
              <a:t>Zoom</a:t>
            </a:r>
          </a:p>
          <a:p>
            <a:r>
              <a:rPr lang="en-CA" sz="2200" dirty="0"/>
              <a:t>Virtual training; the formation will not approve the use of LSA funds for non-enterprise tools and applications related to virtual training.</a:t>
            </a:r>
          </a:p>
          <a:p>
            <a:r>
              <a:rPr lang="en-CA" sz="2200" dirty="0"/>
              <a:t>Late fee charges due to not paying bills on time </a:t>
            </a:r>
          </a:p>
          <a:p>
            <a:endParaRPr lang="en-CA" dirty="0"/>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243493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a:t>No Reimbursement for:</a:t>
            </a:r>
          </a:p>
        </p:txBody>
      </p:sp>
      <p:sp>
        <p:nvSpPr>
          <p:cNvPr id="3" name="Content Placeholder 2"/>
          <p:cNvSpPr>
            <a:spLocks noGrp="1"/>
          </p:cNvSpPr>
          <p:nvPr>
            <p:ph idx="4294967295"/>
          </p:nvPr>
        </p:nvSpPr>
        <p:spPr/>
        <p:txBody>
          <a:bodyPr>
            <a:normAutofit lnSpcReduction="10000"/>
          </a:bodyPr>
          <a:lstStyle/>
          <a:p>
            <a:r>
              <a:rPr lang="en-CA" sz="8800" b="1" i="1" u="sng" dirty="0"/>
              <a:t>“Gift card”</a:t>
            </a:r>
          </a:p>
          <a:p>
            <a:r>
              <a:rPr lang="en-CA" dirty="0"/>
              <a:t>Or </a:t>
            </a:r>
            <a:r>
              <a:rPr lang="en-CA" sz="4400" dirty="0"/>
              <a:t>purchases paid with Gaming Grant </a:t>
            </a:r>
          </a:p>
          <a:p>
            <a:r>
              <a:rPr lang="en-CA" sz="1200" dirty="0"/>
              <a:t>Gaming grant is government issued grant so we as government do not reimburse twice</a:t>
            </a:r>
          </a:p>
          <a:p>
            <a:r>
              <a:rPr lang="en-CA" sz="1200" dirty="0"/>
              <a:t>if you don’t use your gaming grant, you might not get it next year. </a:t>
            </a:r>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21523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Internet</a:t>
            </a:r>
          </a:p>
        </p:txBody>
      </p:sp>
      <p:sp>
        <p:nvSpPr>
          <p:cNvPr id="3" name="Content Placeholder 2"/>
          <p:cNvSpPr>
            <a:spLocks noGrp="1"/>
          </p:cNvSpPr>
          <p:nvPr>
            <p:ph idx="4294967295"/>
          </p:nvPr>
        </p:nvSpPr>
        <p:spPr/>
        <p:txBody>
          <a:bodyPr>
            <a:normAutofit lnSpcReduction="10000"/>
          </a:bodyPr>
          <a:lstStyle/>
          <a:p>
            <a:r>
              <a:rPr lang="en-CA" sz="2000" dirty="0"/>
              <a:t>RCSU is financially responsible to cover the cost of Corps/</a:t>
            </a:r>
            <a:r>
              <a:rPr lang="en-CA" sz="2000" dirty="0" err="1"/>
              <a:t>Sqn</a:t>
            </a:r>
            <a:r>
              <a:rPr lang="en-CA" sz="2000" dirty="0"/>
              <a:t> Internet Service Provider as long as it’s reasonable.</a:t>
            </a:r>
          </a:p>
          <a:p>
            <a:endParaRPr lang="en-CA" sz="2000" dirty="0"/>
          </a:p>
          <a:p>
            <a:r>
              <a:rPr lang="en-CA" sz="2000" dirty="0"/>
              <a:t>If sponsor are still paying and claiming for your internet, please contact Capt Rebecca Harris. Our goal is to pay the internet directly to the provider. </a:t>
            </a:r>
          </a:p>
          <a:p>
            <a:endParaRPr lang="en-CA" sz="2000" dirty="0"/>
          </a:p>
          <a:p>
            <a:r>
              <a:rPr lang="en-CA" sz="2000" dirty="0"/>
              <a:t>Corps/</a:t>
            </a:r>
            <a:r>
              <a:rPr lang="en-CA" sz="2000" dirty="0" err="1"/>
              <a:t>Sqn</a:t>
            </a:r>
            <a:r>
              <a:rPr lang="en-CA" sz="2000" dirty="0"/>
              <a:t> that are in DND building may already have access to the internet through </a:t>
            </a:r>
            <a:r>
              <a:rPr lang="en-CA" sz="2000" dirty="0" err="1"/>
              <a:t>GPnet</a:t>
            </a:r>
            <a:r>
              <a:rPr lang="en-CA" sz="2000" dirty="0"/>
              <a:t>.</a:t>
            </a:r>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2018693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C354E8-3471-BDEB-67DE-B495957FC941}"/>
              </a:ext>
            </a:extLst>
          </p:cNvPr>
          <p:cNvSpPr txBox="1"/>
          <p:nvPr/>
        </p:nvSpPr>
        <p:spPr>
          <a:xfrm>
            <a:off x="734992" y="1568892"/>
            <a:ext cx="7674016" cy="4524315"/>
          </a:xfrm>
          <a:prstGeom prst="rect">
            <a:avLst/>
          </a:prstGeom>
          <a:noFill/>
        </p:spPr>
        <p:txBody>
          <a:bodyPr wrap="square" rtlCol="0">
            <a:spAutoFit/>
          </a:bodyPr>
          <a:lstStyle/>
          <a:p>
            <a:r>
              <a:rPr lang="en-CA" sz="3600" b="1" dirty="0"/>
              <a:t>Documents required for reimbursement </a:t>
            </a:r>
          </a:p>
          <a:p>
            <a:endParaRPr lang="en-CA" dirty="0"/>
          </a:p>
          <a:p>
            <a:pPr marL="342900" indent="-342900">
              <a:buAutoNum type="arabicPeriod"/>
            </a:pPr>
            <a:r>
              <a:rPr lang="en-CA" dirty="0"/>
              <a:t>Cdt192 invoice signed by sponsoring committee and CO (this form </a:t>
            </a:r>
            <a:r>
              <a:rPr lang="en-CA" i="1" dirty="0"/>
              <a:t>must </a:t>
            </a:r>
            <a:r>
              <a:rPr lang="en-CA" dirty="0"/>
              <a:t>be used for all reimbursement requests to the sponsoring committee</a:t>
            </a:r>
          </a:p>
          <a:p>
            <a:r>
              <a:rPr lang="en-CA" dirty="0"/>
              <a:t>      * DO NOT use general allowance claim (CF 52) for reimbursement of     </a:t>
            </a:r>
          </a:p>
          <a:p>
            <a:r>
              <a:rPr lang="en-CA" dirty="0"/>
              <a:t>         LSA or TSR expense</a:t>
            </a:r>
          </a:p>
          <a:p>
            <a:pPr marL="342900" indent="-342900">
              <a:buAutoNum type="arabicPeriod"/>
            </a:pPr>
            <a:endParaRPr lang="en-CA" dirty="0"/>
          </a:p>
          <a:p>
            <a:r>
              <a:rPr lang="en-CA" dirty="0"/>
              <a:t>2. Original receipts taped on blank paper or invoice showing what was </a:t>
            </a:r>
          </a:p>
          <a:p>
            <a:r>
              <a:rPr lang="en-CA" dirty="0"/>
              <a:t>    purchased, date, vendor name</a:t>
            </a:r>
          </a:p>
          <a:p>
            <a:pPr marL="342900" indent="-342900">
              <a:buAutoNum type="arabicPeriod"/>
            </a:pPr>
            <a:endParaRPr lang="en-CA" dirty="0"/>
          </a:p>
          <a:p>
            <a:r>
              <a:rPr lang="en-CA" dirty="0"/>
              <a:t>3. Proof of payment such as bank statement </a:t>
            </a:r>
          </a:p>
          <a:p>
            <a:pPr marL="342900" indent="-342900">
              <a:buAutoNum type="arabicPeriod"/>
            </a:pPr>
            <a:endParaRPr lang="en-CA" dirty="0"/>
          </a:p>
        </p:txBody>
      </p:sp>
    </p:spTree>
    <p:extLst>
      <p:ext uri="{BB962C8B-B14F-4D97-AF65-F5344CB8AC3E}">
        <p14:creationId xmlns:p14="http://schemas.microsoft.com/office/powerpoint/2010/main" val="121819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0239" y="1001470"/>
            <a:ext cx="5165675" cy="4659945"/>
          </a:xfrm>
          <a:prstGeom prst="rect">
            <a:avLst/>
          </a:prstGeom>
        </p:spPr>
      </p:pic>
      <p:pic>
        <p:nvPicPr>
          <p:cNvPr id="3" name="Picture 2"/>
          <p:cNvPicPr>
            <a:picLocks noChangeAspect="1"/>
          </p:cNvPicPr>
          <p:nvPr/>
        </p:nvPicPr>
        <p:blipFill>
          <a:blip r:embed="rId3"/>
          <a:stretch>
            <a:fillRect/>
          </a:stretch>
        </p:blipFill>
        <p:spPr>
          <a:xfrm>
            <a:off x="1920357" y="5661415"/>
            <a:ext cx="5165557" cy="1206501"/>
          </a:xfrm>
          <a:prstGeom prst="rect">
            <a:avLst/>
          </a:prstGeom>
        </p:spPr>
      </p:pic>
      <p:sp>
        <p:nvSpPr>
          <p:cNvPr id="4" name="TextBox 3"/>
          <p:cNvSpPr txBox="1"/>
          <p:nvPr/>
        </p:nvSpPr>
        <p:spPr>
          <a:xfrm rot="18978829">
            <a:off x="50685" y="2475823"/>
            <a:ext cx="2123789" cy="1236343"/>
          </a:xfrm>
          <a:prstGeom prst="rect">
            <a:avLst/>
          </a:prstGeom>
          <a:noFill/>
        </p:spPr>
        <p:txBody>
          <a:bodyPr wrap="square" rtlCol="0">
            <a:spAutoFit/>
          </a:bodyPr>
          <a:lstStyle/>
          <a:p>
            <a:r>
              <a:rPr lang="en-CA" sz="3600" dirty="0"/>
              <a:t>INVOICE</a:t>
            </a:r>
          </a:p>
          <a:p>
            <a:r>
              <a:rPr lang="en-CA" sz="3600" dirty="0" err="1"/>
              <a:t>Cdt</a:t>
            </a:r>
            <a:r>
              <a:rPr lang="en-CA" sz="3600" dirty="0"/>
              <a:t> 192</a:t>
            </a:r>
          </a:p>
        </p:txBody>
      </p:sp>
      <p:sp>
        <p:nvSpPr>
          <p:cNvPr id="5" name="TextBox 4"/>
          <p:cNvSpPr txBox="1"/>
          <p:nvPr/>
        </p:nvSpPr>
        <p:spPr>
          <a:xfrm>
            <a:off x="2307448" y="3955268"/>
            <a:ext cx="1688283" cy="307777"/>
          </a:xfrm>
          <a:prstGeom prst="rect">
            <a:avLst/>
          </a:prstGeom>
          <a:noFill/>
        </p:spPr>
        <p:txBody>
          <a:bodyPr wrap="none" rtlCol="0">
            <a:spAutoFit/>
          </a:bodyPr>
          <a:lstStyle/>
          <a:p>
            <a:r>
              <a:rPr lang="en-CA" sz="1400" dirty="0"/>
              <a:t>Where, What, Why</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1588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dirty="0"/>
              <a:t>Process</a:t>
            </a:r>
            <a:br>
              <a:rPr lang="en-CA" sz="4000" dirty="0"/>
            </a:br>
            <a:r>
              <a:rPr lang="en-CA" i="1" dirty="0"/>
              <a:t>...creating an invoice</a:t>
            </a:r>
            <a:endParaRPr lang="en-CA" dirty="0"/>
          </a:p>
        </p:txBody>
      </p:sp>
      <p:sp>
        <p:nvSpPr>
          <p:cNvPr id="3" name="Content Placeholder 2"/>
          <p:cNvSpPr>
            <a:spLocks noGrp="1"/>
          </p:cNvSpPr>
          <p:nvPr>
            <p:ph idx="4294967295"/>
          </p:nvPr>
        </p:nvSpPr>
        <p:spPr>
          <a:xfrm>
            <a:off x="1116013" y="2927756"/>
            <a:ext cx="7272337" cy="2912974"/>
          </a:xfrm>
        </p:spPr>
        <p:txBody>
          <a:bodyPr>
            <a:normAutofit/>
          </a:bodyPr>
          <a:lstStyle/>
          <a:p>
            <a:endParaRPr lang="en-CA" sz="2000" dirty="0"/>
          </a:p>
          <a:p>
            <a:r>
              <a:rPr lang="en-CA" sz="2000" b="1" dirty="0"/>
              <a:t>Section A</a:t>
            </a:r>
          </a:p>
          <a:p>
            <a:pPr lvl="1"/>
            <a:r>
              <a:rPr lang="en-CA" sz="2000" dirty="0"/>
              <a:t>Corps/Sqn info (to a minimum corps/sqn # and RCACS, RCACC or RCSCC and full address)</a:t>
            </a:r>
          </a:p>
          <a:p>
            <a:pPr lvl="1"/>
            <a:r>
              <a:rPr lang="en-CA" sz="2000" dirty="0"/>
              <a:t>Contact info where we can ask questions if we have one.</a:t>
            </a:r>
          </a:p>
          <a:p>
            <a:endParaRPr lang="en-CA" dirty="0"/>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292108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7"/>
            <a:ext cx="7272338" cy="442913"/>
          </a:xfrm>
        </p:spPr>
        <p:txBody>
          <a:bodyPr>
            <a:normAutofit/>
          </a:bodyPr>
          <a:lstStyle/>
          <a:p>
            <a:r>
              <a:rPr lang="en-CA" sz="2000" dirty="0"/>
              <a:t>Section B</a:t>
            </a:r>
          </a:p>
        </p:txBody>
      </p:sp>
      <p:sp>
        <p:nvSpPr>
          <p:cNvPr id="3" name="Content Placeholder 2"/>
          <p:cNvSpPr>
            <a:spLocks noGrp="1"/>
          </p:cNvSpPr>
          <p:nvPr>
            <p:ph idx="4294967295"/>
          </p:nvPr>
        </p:nvSpPr>
        <p:spPr>
          <a:xfrm>
            <a:off x="1116012" y="2200095"/>
            <a:ext cx="7272337" cy="3680460"/>
          </a:xfrm>
        </p:spPr>
        <p:txBody>
          <a:bodyPr>
            <a:normAutofit lnSpcReduction="10000"/>
          </a:bodyPr>
          <a:lstStyle/>
          <a:p>
            <a:pPr marL="846138" lvl="2" indent="-446088"/>
            <a:r>
              <a:rPr lang="en-CA" b="1" dirty="0"/>
              <a:t>Invoice Date - </a:t>
            </a:r>
            <a:r>
              <a:rPr lang="en-CA" dirty="0"/>
              <a:t>date you create the invoice</a:t>
            </a:r>
          </a:p>
          <a:p>
            <a:pPr marL="846138" lvl="2" indent="-446088"/>
            <a:r>
              <a:rPr lang="en-CA" b="1" dirty="0"/>
              <a:t>Invoice Number – </a:t>
            </a:r>
            <a:r>
              <a:rPr lang="en-CA" dirty="0"/>
              <a:t>generated by the Corps/</a:t>
            </a:r>
            <a:r>
              <a:rPr lang="en-CA" dirty="0" err="1"/>
              <a:t>Sqn</a:t>
            </a:r>
            <a:r>
              <a:rPr lang="en-CA" dirty="0"/>
              <a:t> sponsor as a tracking mechanism. Is mandatory in order to process invoice.</a:t>
            </a:r>
            <a:endParaRPr lang="en-CA" sz="1800" b="1" u="sng" dirty="0"/>
          </a:p>
          <a:p>
            <a:pPr marL="846138" lvl="2" indent="-446088"/>
            <a:endParaRPr lang="en-CA" sz="1800" b="1" u="sng" dirty="0"/>
          </a:p>
          <a:p>
            <a:pPr marL="1150938" lvl="2" indent="-342900">
              <a:buFont typeface="Courier New" panose="02070309020205020404" pitchFamily="49" charset="0"/>
              <a:buChar char="o"/>
            </a:pPr>
            <a:r>
              <a:rPr lang="en-CA" dirty="0"/>
              <a:t>It should be the corps/</a:t>
            </a:r>
            <a:r>
              <a:rPr lang="en-CA" dirty="0" err="1"/>
              <a:t>sqn</a:t>
            </a:r>
            <a:r>
              <a:rPr lang="en-CA" dirty="0"/>
              <a:t> number or UIC, the year you submit the invoice and a 2 to 4 sequential number. </a:t>
            </a:r>
            <a:r>
              <a:rPr lang="en-CA" dirty="0" err="1"/>
              <a:t>ei</a:t>
            </a:r>
            <a:r>
              <a:rPr lang="en-CA" dirty="0"/>
              <a:t>. 9072021002</a:t>
            </a:r>
          </a:p>
          <a:p>
            <a:pPr marL="1150938" lvl="2" indent="-342900">
              <a:buFont typeface="Courier New" panose="02070309020205020404" pitchFamily="49" charset="0"/>
              <a:buChar char="o"/>
            </a:pPr>
            <a:r>
              <a:rPr lang="en-CA" dirty="0"/>
              <a:t>Max is 15 characters including spaces</a:t>
            </a:r>
          </a:p>
          <a:p>
            <a:pPr marL="1150938" lvl="2" indent="-342900">
              <a:buFont typeface="Courier New" panose="02070309020205020404" pitchFamily="49" charset="0"/>
              <a:buChar char="o"/>
            </a:pPr>
            <a:r>
              <a:rPr lang="en-CA" dirty="0"/>
              <a:t>This invoice number is used as a reference on the direct deposit email which you will receive a few days before the deposit actually happens.</a:t>
            </a:r>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2840644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7"/>
            <a:ext cx="7272338" cy="431483"/>
          </a:xfrm>
        </p:spPr>
        <p:txBody>
          <a:bodyPr>
            <a:normAutofit/>
          </a:bodyPr>
          <a:lstStyle/>
          <a:p>
            <a:r>
              <a:rPr lang="en-CA" sz="2000" dirty="0"/>
              <a:t>Section C</a:t>
            </a:r>
          </a:p>
        </p:txBody>
      </p:sp>
      <p:sp>
        <p:nvSpPr>
          <p:cNvPr id="3" name="Content Placeholder 2"/>
          <p:cNvSpPr>
            <a:spLocks noGrp="1"/>
          </p:cNvSpPr>
          <p:nvPr>
            <p:ph idx="4294967295"/>
          </p:nvPr>
        </p:nvSpPr>
        <p:spPr>
          <a:xfrm>
            <a:off x="1116012" y="1988820"/>
            <a:ext cx="7272337" cy="3816444"/>
          </a:xfrm>
        </p:spPr>
        <p:txBody>
          <a:bodyPr>
            <a:normAutofit fontScale="92500" lnSpcReduction="10000"/>
          </a:bodyPr>
          <a:lstStyle/>
          <a:p>
            <a:pPr marL="903288" lvl="3" indent="-446088"/>
            <a:r>
              <a:rPr lang="en-CA" b="1" dirty="0"/>
              <a:t>Activity Date</a:t>
            </a:r>
          </a:p>
          <a:p>
            <a:pPr marL="457200" lvl="3" indent="436563">
              <a:buNone/>
            </a:pPr>
            <a:r>
              <a:rPr lang="en-CA" dirty="0"/>
              <a:t>for LSA, put the date range of your receipts</a:t>
            </a:r>
          </a:p>
          <a:p>
            <a:pPr marL="457200" lvl="3" indent="436563">
              <a:buNone/>
            </a:pPr>
            <a:r>
              <a:rPr lang="en-CA" dirty="0"/>
              <a:t>		</a:t>
            </a:r>
            <a:r>
              <a:rPr lang="en-CA" dirty="0" err="1"/>
              <a:t>ei</a:t>
            </a:r>
            <a:r>
              <a:rPr lang="en-CA" dirty="0"/>
              <a:t>: 1 Apr – 30 Sep 2021</a:t>
            </a:r>
          </a:p>
          <a:p>
            <a:pPr marL="457200" lvl="3" indent="436563">
              <a:buNone/>
            </a:pPr>
            <a:r>
              <a:rPr lang="en-CA" dirty="0"/>
              <a:t>for a TSR, it’s the actual date of the activity</a:t>
            </a:r>
            <a:endParaRPr lang="en-CA" b="1" dirty="0"/>
          </a:p>
          <a:p>
            <a:pPr marL="903288" lvl="3" indent="-446088"/>
            <a:endParaRPr lang="en-CA" b="1" dirty="0"/>
          </a:p>
          <a:p>
            <a:pPr marL="903288" lvl="3" indent="-446088"/>
            <a:r>
              <a:rPr lang="en-CA" b="1" dirty="0"/>
              <a:t>Activity Name</a:t>
            </a:r>
          </a:p>
          <a:p>
            <a:pPr marL="457200" lvl="3" indent="436563">
              <a:buNone/>
            </a:pPr>
            <a:r>
              <a:rPr lang="en-CA" dirty="0"/>
              <a:t>for LSA, just write “LSA”</a:t>
            </a:r>
          </a:p>
          <a:p>
            <a:pPr marL="457200" lvl="3" indent="436563">
              <a:buNone/>
            </a:pPr>
            <a:r>
              <a:rPr lang="en-CA" dirty="0"/>
              <a:t>for a TSR, write the actual name of the activity (As named on the 	CSAR)</a:t>
            </a:r>
            <a:endParaRPr lang="en-CA" b="1" dirty="0"/>
          </a:p>
          <a:p>
            <a:pPr marL="903288" lvl="3" indent="-446088"/>
            <a:endParaRPr lang="en-CA" b="1" dirty="0"/>
          </a:p>
          <a:p>
            <a:pPr marL="903288" lvl="3" indent="-446088"/>
            <a:r>
              <a:rPr lang="en-CA" b="1" dirty="0"/>
              <a:t>TSR #</a:t>
            </a:r>
          </a:p>
          <a:p>
            <a:pPr marL="893763" lvl="3" indent="0">
              <a:buNone/>
            </a:pPr>
            <a:r>
              <a:rPr lang="en-CA" dirty="0"/>
              <a:t>for LSA, leave blank</a:t>
            </a:r>
          </a:p>
          <a:p>
            <a:pPr marL="893763" lvl="3" indent="0">
              <a:buNone/>
            </a:pPr>
            <a:r>
              <a:rPr lang="en-CA" dirty="0"/>
              <a:t>for a TSR, please always include the number outlined in CSAR</a:t>
            </a:r>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3453595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57337"/>
            <a:ext cx="7885431" cy="442913"/>
          </a:xfrm>
        </p:spPr>
        <p:txBody>
          <a:bodyPr>
            <a:normAutofit/>
          </a:bodyPr>
          <a:lstStyle/>
          <a:p>
            <a:r>
              <a:rPr lang="en-CA" sz="2000" dirty="0"/>
              <a:t>Section C </a:t>
            </a:r>
            <a:r>
              <a:rPr lang="en-CA" sz="2000" b="0" dirty="0"/>
              <a:t>(continuous)</a:t>
            </a:r>
          </a:p>
        </p:txBody>
      </p:sp>
      <p:sp>
        <p:nvSpPr>
          <p:cNvPr id="3" name="Content Placeholder 2"/>
          <p:cNvSpPr>
            <a:spLocks noGrp="1"/>
          </p:cNvSpPr>
          <p:nvPr>
            <p:ph idx="4294967295"/>
          </p:nvPr>
        </p:nvSpPr>
        <p:spPr>
          <a:xfrm>
            <a:off x="857250" y="2000250"/>
            <a:ext cx="7898130" cy="4000500"/>
          </a:xfrm>
        </p:spPr>
        <p:txBody>
          <a:bodyPr>
            <a:noAutofit/>
          </a:bodyPr>
          <a:lstStyle/>
          <a:p>
            <a:pPr marL="457200" lvl="1" indent="-193675">
              <a:buNone/>
            </a:pPr>
            <a:r>
              <a:rPr lang="en-CA" sz="2000" b="1" dirty="0"/>
              <a:t>Description</a:t>
            </a:r>
          </a:p>
          <a:p>
            <a:pPr marL="712788" indent="180975"/>
            <a:r>
              <a:rPr lang="en-CA" sz="1800" dirty="0"/>
              <a:t>One receipt per line</a:t>
            </a:r>
          </a:p>
          <a:p>
            <a:pPr marL="712788" indent="180975"/>
            <a:r>
              <a:rPr lang="en-CA" sz="1800" dirty="0"/>
              <a:t>You can attach up to 10 receipts per invoice</a:t>
            </a:r>
          </a:p>
          <a:p>
            <a:pPr marL="712788" indent="180975"/>
            <a:r>
              <a:rPr lang="en-CA" sz="1800" dirty="0"/>
              <a:t>If there are more than 10, attach a spread sheet to the invoice with the details of all the receipts attached</a:t>
            </a:r>
          </a:p>
          <a:p>
            <a:pPr marL="712788" indent="180975"/>
            <a:r>
              <a:rPr lang="en-CA" sz="1800" dirty="0"/>
              <a:t>A good description could be: </a:t>
            </a:r>
          </a:p>
          <a:p>
            <a:pPr lvl="2" indent="-160338">
              <a:buNone/>
            </a:pPr>
            <a:r>
              <a:rPr lang="en-CA" sz="1800" dirty="0"/>
              <a:t>- Vendor’s name / name of vendor/store where purchased</a:t>
            </a:r>
          </a:p>
          <a:p>
            <a:pPr lvl="2" indent="-160338">
              <a:buNone/>
            </a:pPr>
            <a:r>
              <a:rPr lang="en-CA" sz="1800" dirty="0"/>
              <a:t>- What was purchased </a:t>
            </a:r>
          </a:p>
          <a:p>
            <a:pPr lvl="2" indent="-160338">
              <a:buNone/>
            </a:pPr>
            <a:r>
              <a:rPr lang="en-CA" sz="1800" dirty="0"/>
              <a:t>- For what reason (short and sweet)</a:t>
            </a:r>
          </a:p>
          <a:p>
            <a:pPr marL="712788" indent="180975"/>
            <a:r>
              <a:rPr lang="en-CA" sz="1800" dirty="0"/>
              <a:t>For a receipt to be reimbursed, the </a:t>
            </a:r>
            <a:r>
              <a:rPr lang="en-CA" sz="1800" b="1" dirty="0"/>
              <a:t>original itemized bill with proof that the vendor receipted the payment</a:t>
            </a:r>
            <a:r>
              <a:rPr lang="en-CA" sz="1800" dirty="0"/>
              <a:t> is required (debit/credit slip, copy of cleared cheque, receipt, zero balance)</a:t>
            </a:r>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2587817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7"/>
            <a:ext cx="7272338" cy="511493"/>
          </a:xfrm>
        </p:spPr>
        <p:txBody>
          <a:bodyPr>
            <a:normAutofit/>
          </a:bodyPr>
          <a:lstStyle/>
          <a:p>
            <a:r>
              <a:rPr lang="en-CA" sz="2000" dirty="0"/>
              <a:t>Section D</a:t>
            </a:r>
          </a:p>
        </p:txBody>
      </p:sp>
      <p:sp>
        <p:nvSpPr>
          <p:cNvPr id="3" name="Content Placeholder 2"/>
          <p:cNvSpPr>
            <a:spLocks noGrp="1"/>
          </p:cNvSpPr>
          <p:nvPr>
            <p:ph idx="4294967295"/>
          </p:nvPr>
        </p:nvSpPr>
        <p:spPr>
          <a:xfrm>
            <a:off x="1116012" y="2537460"/>
            <a:ext cx="7272337" cy="3267804"/>
          </a:xfrm>
        </p:spPr>
        <p:txBody>
          <a:bodyPr>
            <a:normAutofit/>
          </a:bodyPr>
          <a:lstStyle/>
          <a:p>
            <a:pPr marL="1303338" lvl="3" indent="-446088"/>
            <a:r>
              <a:rPr lang="en-CA" dirty="0"/>
              <a:t>We need a representative of the sponsoring committee to sign saying they agree with the expenditure on the invoice.</a:t>
            </a:r>
          </a:p>
          <a:p>
            <a:pPr marL="1303338" lvl="3" indent="-446088"/>
            <a:endParaRPr lang="en-CA" dirty="0"/>
          </a:p>
          <a:p>
            <a:pPr marL="1303338" lvl="3" indent="-446088"/>
            <a:r>
              <a:rPr lang="en-CA" dirty="0"/>
              <a:t>We need the CO of the corps/</a:t>
            </a:r>
            <a:r>
              <a:rPr lang="en-CA" dirty="0" err="1"/>
              <a:t>sqn</a:t>
            </a:r>
            <a:r>
              <a:rPr lang="en-CA" dirty="0"/>
              <a:t> to certify the goods and services on the invoice have been received.</a:t>
            </a:r>
          </a:p>
          <a:p>
            <a:pPr marL="857250" lvl="3" indent="0">
              <a:buNone/>
            </a:pPr>
            <a:endParaRPr lang="en-CA" dirty="0"/>
          </a:p>
          <a:p>
            <a:pPr marL="857250" lvl="3" indent="0">
              <a:buNone/>
            </a:pPr>
            <a:r>
              <a:rPr lang="en-CA" dirty="0"/>
              <a:t>Please include phone numbers in case there are questions.</a:t>
            </a:r>
          </a:p>
          <a:p>
            <a:pPr marL="457200" lvl="1" indent="0">
              <a:buNone/>
            </a:pPr>
            <a:endParaRPr lang="en-CA" dirty="0"/>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331656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Claimable Expenses</a:t>
            </a:r>
            <a:endParaRPr lang="en-CA" b="0" dirty="0"/>
          </a:p>
        </p:txBody>
      </p:sp>
      <p:sp>
        <p:nvSpPr>
          <p:cNvPr id="3" name="Content Placeholder 2"/>
          <p:cNvSpPr>
            <a:spLocks noGrp="1"/>
          </p:cNvSpPr>
          <p:nvPr>
            <p:ph idx="4294967295"/>
          </p:nvPr>
        </p:nvSpPr>
        <p:spPr>
          <a:xfrm>
            <a:off x="2194560" y="2492375"/>
            <a:ext cx="6193864" cy="3312889"/>
          </a:xfrm>
        </p:spPr>
        <p:txBody>
          <a:bodyPr/>
          <a:lstStyle/>
          <a:p>
            <a:r>
              <a:rPr lang="en-CA" sz="2000" dirty="0"/>
              <a:t>Mandatory Activity reimbursement (TSR)</a:t>
            </a:r>
          </a:p>
          <a:p>
            <a:r>
              <a:rPr lang="en-CA" sz="2000" dirty="0"/>
              <a:t>LSA reimbursement</a:t>
            </a:r>
          </a:p>
          <a:p>
            <a:r>
              <a:rPr lang="en-CA" sz="2000" dirty="0"/>
              <a:t>Corps/Squadron Internet</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9187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16012" y="1725930"/>
            <a:ext cx="7272337" cy="4079334"/>
          </a:xfrm>
        </p:spPr>
        <p:txBody>
          <a:bodyPr>
            <a:normAutofit/>
          </a:bodyPr>
          <a:lstStyle/>
          <a:p>
            <a:r>
              <a:rPr lang="en-CA" sz="1600" dirty="0"/>
              <a:t>Please include the </a:t>
            </a:r>
            <a:r>
              <a:rPr lang="en-CA" sz="1600" u="sng" dirty="0"/>
              <a:t>TSR number </a:t>
            </a:r>
            <a:r>
              <a:rPr lang="en-CA" sz="1600" dirty="0"/>
              <a:t>on the invoice (</a:t>
            </a:r>
            <a:r>
              <a:rPr lang="en-CA" sz="1600" dirty="0" err="1"/>
              <a:t>Cdt</a:t>
            </a:r>
            <a:r>
              <a:rPr lang="en-CA" sz="1600" dirty="0"/>
              <a:t> 192).</a:t>
            </a:r>
          </a:p>
          <a:p>
            <a:r>
              <a:rPr lang="en-CA" sz="1600" dirty="0"/>
              <a:t>Keep all receipts for one approved activity (TSR) on one invoice (</a:t>
            </a:r>
            <a:r>
              <a:rPr lang="en-CA" sz="1600" dirty="0" err="1"/>
              <a:t>Cdt</a:t>
            </a:r>
            <a:r>
              <a:rPr lang="en-CA" sz="1600" dirty="0"/>
              <a:t> 192).</a:t>
            </a:r>
          </a:p>
          <a:p>
            <a:r>
              <a:rPr lang="en-CA" sz="1600" dirty="0"/>
              <a:t>Keep LSA separate from TSRs if possible.</a:t>
            </a:r>
          </a:p>
          <a:p>
            <a:r>
              <a:rPr lang="en-CA" sz="1600" dirty="0"/>
              <a:t>When </a:t>
            </a:r>
            <a:r>
              <a:rPr lang="en-CA" sz="1600" u="sng" dirty="0"/>
              <a:t>taping receipts </a:t>
            </a:r>
            <a:r>
              <a:rPr lang="en-CA" sz="1600" dirty="0"/>
              <a:t>to blank paper do not tape any writing. The writing under the tape will disappear within 2 weeks.</a:t>
            </a:r>
          </a:p>
          <a:p>
            <a:r>
              <a:rPr lang="en-CA" sz="1600" dirty="0"/>
              <a:t>Do not complete invoice (</a:t>
            </a:r>
            <a:r>
              <a:rPr lang="en-CA" sz="1600" dirty="0" err="1"/>
              <a:t>Cdt</a:t>
            </a:r>
            <a:r>
              <a:rPr lang="en-CA" sz="1600" dirty="0"/>
              <a:t> 192) with </a:t>
            </a:r>
            <a:r>
              <a:rPr lang="en-CA" sz="1600" u="sng" dirty="0"/>
              <a:t>pencil</a:t>
            </a:r>
            <a:r>
              <a:rPr lang="en-CA" sz="1600" dirty="0"/>
              <a:t>. It’s a financial document and are required to be kept on file for 7 years.</a:t>
            </a:r>
          </a:p>
          <a:p>
            <a:r>
              <a:rPr lang="en-CA" sz="1600" dirty="0"/>
              <a:t>We can only reimburse if we have the </a:t>
            </a:r>
            <a:r>
              <a:rPr lang="en-CA" sz="1600" u="sng" dirty="0"/>
              <a:t>actual full bill</a:t>
            </a:r>
            <a:r>
              <a:rPr lang="en-CA" sz="1600" dirty="0"/>
              <a:t> (ex. all the pages of your Shaw or Telus bills). And we reimburse the actual cost charged for that month (not pre installment amt)</a:t>
            </a:r>
          </a:p>
          <a:p>
            <a:r>
              <a:rPr lang="en-CA" sz="1600" dirty="0"/>
              <a:t>When purchasing catered meals (ex. pizza), we need to see what was purchased and that it was paid.</a:t>
            </a:r>
          </a:p>
          <a:p>
            <a:r>
              <a:rPr lang="en-CA" sz="1600" dirty="0"/>
              <a:t>Please ensure contact info is present and accurate. </a:t>
            </a:r>
          </a:p>
        </p:txBody>
      </p:sp>
      <p:sp>
        <p:nvSpPr>
          <p:cNvPr id="2" name="Footer Placeholder 1"/>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2569646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2" y="1557336"/>
            <a:ext cx="7900665" cy="1460183"/>
          </a:xfrm>
        </p:spPr>
        <p:txBody>
          <a:bodyPr>
            <a:normAutofit fontScale="90000"/>
          </a:bodyPr>
          <a:lstStyle/>
          <a:p>
            <a:r>
              <a:rPr lang="en-CA" dirty="0"/>
              <a:t>Invoice Register  </a:t>
            </a:r>
            <a:br>
              <a:rPr lang="en-CA" dirty="0"/>
            </a:br>
            <a:r>
              <a:rPr lang="en-CA" b="0" dirty="0"/>
              <a:t>- for sponsoring committee to keep track </a:t>
            </a:r>
          </a:p>
        </p:txBody>
      </p:sp>
      <p:pic>
        <p:nvPicPr>
          <p:cNvPr id="5" name="Picture 4"/>
          <p:cNvPicPr>
            <a:picLocks noChangeAspect="1"/>
          </p:cNvPicPr>
          <p:nvPr/>
        </p:nvPicPr>
        <p:blipFill>
          <a:blip r:embed="rId2"/>
          <a:stretch>
            <a:fillRect/>
          </a:stretch>
        </p:blipFill>
        <p:spPr>
          <a:xfrm>
            <a:off x="0" y="3180873"/>
            <a:ext cx="9144000" cy="2678082"/>
          </a:xfrm>
          <a:prstGeom prst="rect">
            <a:avLst/>
          </a:prstGeom>
        </p:spPr>
      </p:pic>
      <p:sp>
        <p:nvSpPr>
          <p:cNvPr id="3" name="Rectangle 2"/>
          <p:cNvSpPr/>
          <p:nvPr/>
        </p:nvSpPr>
        <p:spPr>
          <a:xfrm>
            <a:off x="5497830" y="3840480"/>
            <a:ext cx="59436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ooter Placeholder 5"/>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4107241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117407"/>
            <a:ext cx="3028950" cy="3985853"/>
          </a:xfrm>
        </p:spPr>
        <p:txBody>
          <a:bodyPr>
            <a:normAutofit fontScale="90000"/>
          </a:bodyPr>
          <a:lstStyle/>
          <a:p>
            <a:pPr algn="r"/>
            <a:r>
              <a:rPr lang="en-CA" dirty="0"/>
              <a:t>Deposit email</a:t>
            </a:r>
            <a:br>
              <a:rPr lang="en-CA" dirty="0"/>
            </a:br>
            <a:r>
              <a:rPr lang="en-CA" dirty="0"/>
              <a:t>automatically generated by the invoice payment system.</a:t>
            </a:r>
          </a:p>
        </p:txBody>
      </p:sp>
      <p:pic>
        <p:nvPicPr>
          <p:cNvPr id="5" name="Picture 4"/>
          <p:cNvPicPr>
            <a:picLocks noChangeAspect="1"/>
          </p:cNvPicPr>
          <p:nvPr/>
        </p:nvPicPr>
        <p:blipFill>
          <a:blip r:embed="rId2"/>
          <a:stretch>
            <a:fillRect/>
          </a:stretch>
        </p:blipFill>
        <p:spPr>
          <a:xfrm>
            <a:off x="3227475" y="0"/>
            <a:ext cx="5916525" cy="6858000"/>
          </a:xfrm>
          <a:prstGeom prst="rect">
            <a:avLst/>
          </a:prstGeom>
        </p:spPr>
      </p:pic>
      <p:sp>
        <p:nvSpPr>
          <p:cNvPr id="3" name="Footer Placeholder 2"/>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2261599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 the Direct deposit	</a:t>
            </a:r>
          </a:p>
        </p:txBody>
      </p:sp>
      <p:sp>
        <p:nvSpPr>
          <p:cNvPr id="3" name="Content Placeholder 2"/>
          <p:cNvSpPr>
            <a:spLocks noGrp="1"/>
          </p:cNvSpPr>
          <p:nvPr>
            <p:ph idx="4294967295"/>
          </p:nvPr>
        </p:nvSpPr>
        <p:spPr/>
        <p:txBody>
          <a:bodyPr>
            <a:normAutofit/>
          </a:bodyPr>
          <a:lstStyle/>
          <a:p>
            <a:r>
              <a:rPr lang="en-CA" dirty="0"/>
              <a:t>Monitor your generic </a:t>
            </a:r>
            <a:r>
              <a:rPr lang="en-CA" u="sng" dirty="0"/>
              <a:t>e-mail address regularly </a:t>
            </a:r>
            <a:r>
              <a:rPr lang="en-CA" dirty="0"/>
              <a:t>and is passed on to the next sponsoring committee representative.</a:t>
            </a:r>
          </a:p>
          <a:p>
            <a:endParaRPr lang="en-CA" dirty="0"/>
          </a:p>
          <a:p>
            <a:r>
              <a:rPr lang="en-CA" dirty="0"/>
              <a:t>Must let us know prior closing your </a:t>
            </a:r>
            <a:r>
              <a:rPr lang="en-CA" u="sng" dirty="0"/>
              <a:t>bank account </a:t>
            </a:r>
            <a:r>
              <a:rPr lang="en-CA" dirty="0"/>
              <a:t>and complete a DND 2968 with the new account information.</a:t>
            </a:r>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2746442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p:nvPr>
            <p:extLst>
              <p:ext uri="{D42A27DB-BD31-4B8C-83A1-F6EECF244321}">
                <p14:modId xmlns:p14="http://schemas.microsoft.com/office/powerpoint/2010/main" val="3174258777"/>
              </p:ext>
            </p:extLst>
          </p:nvPr>
        </p:nvGraphicFramePr>
        <p:xfrm>
          <a:off x="1565910" y="1565910"/>
          <a:ext cx="5817870" cy="4396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288306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7"/>
            <a:ext cx="7272338" cy="1574483"/>
          </a:xfrm>
        </p:spPr>
        <p:txBody>
          <a:bodyPr>
            <a:noAutofit/>
          </a:bodyPr>
          <a:lstStyle/>
          <a:p>
            <a:r>
              <a:rPr lang="en-CA" dirty="0"/>
              <a:t>Submit all!</a:t>
            </a:r>
            <a:br>
              <a:rPr lang="en-CA" dirty="0"/>
            </a:br>
            <a:r>
              <a:rPr lang="en-CA" dirty="0"/>
              <a:t>			You never know!</a:t>
            </a:r>
          </a:p>
        </p:txBody>
      </p:sp>
      <p:sp>
        <p:nvSpPr>
          <p:cNvPr id="3" name="Content Placeholder 2"/>
          <p:cNvSpPr>
            <a:spLocks noGrp="1"/>
          </p:cNvSpPr>
          <p:nvPr>
            <p:ph idx="4294967295"/>
          </p:nvPr>
        </p:nvSpPr>
        <p:spPr>
          <a:xfrm>
            <a:off x="1116012" y="3829050"/>
            <a:ext cx="7272337" cy="1371600"/>
          </a:xfrm>
        </p:spPr>
        <p:txBody>
          <a:bodyPr/>
          <a:lstStyle/>
          <a:p>
            <a:pPr marL="0" indent="0">
              <a:buNone/>
            </a:pPr>
            <a:r>
              <a:rPr lang="en-CA" sz="2000" dirty="0"/>
              <a:t>Significant improvement has been made over the past number of years; almost all Corps/Sqns used their LSA entitlement. However, CO RCSU may redistribute any residue. Submit all eligible expenses as soon as possible. </a:t>
            </a:r>
          </a:p>
          <a:p>
            <a:pPr marL="0" indent="0">
              <a:buNone/>
            </a:pPr>
            <a:endParaRPr lang="en-CA" sz="2000" dirty="0"/>
          </a:p>
          <a:p>
            <a:endParaRPr lang="en-CA" dirty="0"/>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3100073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Mailing original documents </a:t>
            </a:r>
          </a:p>
        </p:txBody>
      </p:sp>
      <p:sp>
        <p:nvSpPr>
          <p:cNvPr id="3" name="Content Placeholder 2"/>
          <p:cNvSpPr>
            <a:spLocks noGrp="1"/>
          </p:cNvSpPr>
          <p:nvPr>
            <p:ph idx="4294967295"/>
          </p:nvPr>
        </p:nvSpPr>
        <p:spPr/>
        <p:txBody>
          <a:bodyPr>
            <a:normAutofit fontScale="85000" lnSpcReduction="20000"/>
          </a:bodyPr>
          <a:lstStyle/>
          <a:p>
            <a:r>
              <a:rPr lang="en-CA" dirty="0"/>
              <a:t>If you have an invoice with all electronically/digitally issued receipts, these can be emailed. </a:t>
            </a:r>
          </a:p>
          <a:p>
            <a:r>
              <a:rPr lang="en-CA" dirty="0"/>
              <a:t>If you have any hardcopy paper receipts, mail everything be to us. </a:t>
            </a:r>
          </a:p>
          <a:p>
            <a:r>
              <a:rPr lang="en-CA" dirty="0"/>
              <a:t>Please use normal regular mail </a:t>
            </a:r>
          </a:p>
          <a:p>
            <a:r>
              <a:rPr lang="en-CA" dirty="0"/>
              <a:t>Please try not to waste money on Express Post/Priority Post/couriers. It usually takes longer to get the mail because these require signature for someone to get the package. </a:t>
            </a:r>
          </a:p>
          <a:p>
            <a:endParaRPr lang="en-CA" dirty="0"/>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711769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Contacts</a:t>
            </a:r>
          </a:p>
        </p:txBody>
      </p:sp>
      <p:sp>
        <p:nvSpPr>
          <p:cNvPr id="3" name="Content Placeholder 2"/>
          <p:cNvSpPr>
            <a:spLocks noGrp="1"/>
          </p:cNvSpPr>
          <p:nvPr>
            <p:ph idx="4294967295"/>
          </p:nvPr>
        </p:nvSpPr>
        <p:spPr>
          <a:xfrm>
            <a:off x="3554731" y="1557337"/>
            <a:ext cx="4411980" cy="2951126"/>
          </a:xfrm>
        </p:spPr>
        <p:txBody>
          <a:bodyPr>
            <a:normAutofit/>
          </a:bodyPr>
          <a:lstStyle/>
          <a:p>
            <a:pPr marL="457200" lvl="1" indent="0">
              <a:buNone/>
            </a:pPr>
            <a:endParaRPr lang="en-CA" sz="2000" dirty="0">
              <a:solidFill>
                <a:schemeClr val="tx2">
                  <a:lumMod val="25000"/>
                </a:schemeClr>
              </a:solidFill>
            </a:endParaRPr>
          </a:p>
          <a:p>
            <a:pPr marL="457200" lvl="1" indent="0">
              <a:buNone/>
            </a:pPr>
            <a:endParaRPr lang="en-CA" sz="2000" dirty="0">
              <a:solidFill>
                <a:schemeClr val="tx2">
                  <a:lumMod val="25000"/>
                </a:schemeClr>
              </a:solidFill>
            </a:endParaRPr>
          </a:p>
          <a:p>
            <a:pPr marL="457200" lvl="1" indent="0">
              <a:buNone/>
            </a:pPr>
            <a:r>
              <a:rPr lang="en-CA" sz="2000" dirty="0">
                <a:solidFill>
                  <a:schemeClr val="tx2">
                    <a:lumMod val="25000"/>
                  </a:schemeClr>
                </a:solidFill>
              </a:rPr>
              <a:t>PO2 Keumhee(Lily) Bae</a:t>
            </a:r>
          </a:p>
          <a:p>
            <a:pPr marL="457200" lvl="1" indent="0">
              <a:buNone/>
            </a:pPr>
            <a:r>
              <a:rPr lang="en-CA" sz="2000" dirty="0">
                <a:solidFill>
                  <a:schemeClr val="tx2">
                    <a:lumMod val="25000"/>
                  </a:schemeClr>
                </a:solidFill>
              </a:rPr>
              <a:t>	</a:t>
            </a:r>
            <a:r>
              <a:rPr lang="en-CA" sz="2000" dirty="0">
                <a:solidFill>
                  <a:schemeClr val="tx2">
                    <a:lumMod val="25000"/>
                  </a:schemeClr>
                </a:solidFill>
                <a:hlinkClick r:id="rId3"/>
              </a:rPr>
              <a:t>keunbee.Bae@forces.gc.ca</a:t>
            </a:r>
            <a:r>
              <a:rPr lang="en-CA" sz="2000" dirty="0">
                <a:solidFill>
                  <a:schemeClr val="tx2">
                    <a:lumMod val="25000"/>
                  </a:schemeClr>
                </a:solidFill>
              </a:rPr>
              <a:t> </a:t>
            </a:r>
          </a:p>
          <a:p>
            <a:pPr marL="457200" lvl="1" indent="0">
              <a:buNone/>
            </a:pPr>
            <a:r>
              <a:rPr lang="en-CA" sz="2000" dirty="0">
                <a:solidFill>
                  <a:schemeClr val="tx2">
                    <a:lumMod val="25000"/>
                  </a:schemeClr>
                </a:solidFill>
              </a:rPr>
              <a:t>	250-363-7351 (office)</a:t>
            </a:r>
          </a:p>
          <a:p>
            <a:pPr marL="457200" lvl="1" indent="0">
              <a:buNone/>
            </a:pPr>
            <a:endParaRPr lang="en-CA" sz="2000" dirty="0">
              <a:solidFill>
                <a:schemeClr val="tx2">
                  <a:lumMod val="25000"/>
                </a:schemeClr>
              </a:solidFill>
            </a:endParaRPr>
          </a:p>
          <a:p>
            <a:pPr marL="457200" lvl="1" indent="0">
              <a:buNone/>
            </a:pPr>
            <a:endParaRPr lang="en-CA" dirty="0">
              <a:solidFill>
                <a:schemeClr val="tx2">
                  <a:lumMod val="25000"/>
                </a:schemeClr>
              </a:solidFill>
            </a:endParaRPr>
          </a:p>
          <a:p>
            <a:endParaRPr lang="en-CA" dirty="0"/>
          </a:p>
        </p:txBody>
      </p:sp>
      <p:sp>
        <p:nvSpPr>
          <p:cNvPr id="5" name="TextBox 4"/>
          <p:cNvSpPr txBox="1"/>
          <p:nvPr/>
        </p:nvSpPr>
        <p:spPr>
          <a:xfrm>
            <a:off x="320040" y="4379393"/>
            <a:ext cx="8435339" cy="1477328"/>
          </a:xfrm>
          <a:prstGeom prst="rect">
            <a:avLst/>
          </a:prstGeom>
          <a:noFill/>
        </p:spPr>
        <p:txBody>
          <a:bodyPr wrap="square" rtlCol="0">
            <a:spAutoFit/>
          </a:bodyPr>
          <a:lstStyle/>
          <a:p>
            <a:r>
              <a:rPr lang="en-CA" dirty="0"/>
              <a:t>Links:</a:t>
            </a:r>
          </a:p>
          <a:p>
            <a:pPr indent="354013"/>
            <a:r>
              <a:rPr lang="en-CA" dirty="0"/>
              <a:t>	Air 		</a:t>
            </a:r>
            <a:r>
              <a:rPr lang="en-CA" dirty="0">
                <a:solidFill>
                  <a:srgbClr val="9966FF"/>
                </a:solidFill>
                <a:hlinkClick r:id="rId4">
                  <a:extLst>
                    <a:ext uri="{A12FA001-AC4F-418D-AE19-62706E023703}">
                      <ahyp:hlinkClr xmlns:ahyp="http://schemas.microsoft.com/office/drawing/2018/hyperlinkcolor" val="tx"/>
                    </a:ext>
                  </a:extLst>
                </a:hlinkClick>
              </a:rPr>
              <a:t>https://bc-aircadetleague.com/ssc-resources-2/lsa-invoicing-other</a:t>
            </a:r>
            <a:r>
              <a:rPr lang="en-CA" dirty="0">
                <a:solidFill>
                  <a:srgbClr val="AD7EFF"/>
                </a:solidFill>
                <a:hlinkClick r:id="rId4">
                  <a:extLst>
                    <a:ext uri="{A12FA001-AC4F-418D-AE19-62706E023703}">
                      <ahyp:hlinkClr xmlns:ahyp="http://schemas.microsoft.com/office/drawing/2018/hyperlinkcolor" val="tx"/>
                    </a:ext>
                  </a:extLst>
                </a:hlinkClick>
              </a:rPr>
              <a:t>/</a:t>
            </a:r>
            <a:endParaRPr lang="en-CA" dirty="0"/>
          </a:p>
          <a:p>
            <a:r>
              <a:rPr lang="en-CA" dirty="0"/>
              <a:t>	Land	</a:t>
            </a:r>
            <a:r>
              <a:rPr lang="en-US" u="sng" dirty="0">
                <a:solidFill>
                  <a:srgbClr val="AD7EFF"/>
                </a:solidFill>
                <a:hlinkClick r:id="rId5">
                  <a:extLst>
                    <a:ext uri="{A12FA001-AC4F-418D-AE19-62706E023703}">
                      <ahyp:hlinkClr xmlns:ahyp="http://schemas.microsoft.com/office/drawing/2018/hyperlinkcolor" val="tx"/>
                    </a:ext>
                  </a:extLst>
                </a:hlinkClick>
              </a:rPr>
              <a:t>https</a:t>
            </a:r>
            <a:r>
              <a:rPr lang="en-US" u="sng" dirty="0">
                <a:solidFill>
                  <a:srgbClr val="9966FF"/>
                </a:solidFill>
                <a:hlinkClick r:id="rId5">
                  <a:extLst>
                    <a:ext uri="{A12FA001-AC4F-418D-AE19-62706E023703}">
                      <ahyp:hlinkClr xmlns:ahyp="http://schemas.microsoft.com/office/drawing/2018/hyperlinkcolor" val="tx"/>
                    </a:ext>
                  </a:extLst>
                </a:hlinkClick>
              </a:rPr>
              <a:t>://britishcolumbia.armycadetleague.ca/document-library/</a:t>
            </a:r>
            <a:endParaRPr lang="en-CA" dirty="0">
              <a:solidFill>
                <a:srgbClr val="9966FF"/>
              </a:solidFill>
            </a:endParaRPr>
          </a:p>
          <a:p>
            <a:pPr indent="354013"/>
            <a:r>
              <a:rPr lang="en-CA" dirty="0"/>
              <a:t>	Sea ML	</a:t>
            </a:r>
            <a:r>
              <a:rPr lang="en-CA" dirty="0">
                <a:solidFill>
                  <a:srgbClr val="AD7EFF"/>
                </a:solidFill>
                <a:hlinkClick r:id="rId6">
                  <a:extLst>
                    <a:ext uri="{A12FA001-AC4F-418D-AE19-62706E023703}">
                      <ahyp:hlinkClr xmlns:ahyp="http://schemas.microsoft.com/office/drawing/2018/hyperlinkcolor" val="tx"/>
                    </a:ext>
                  </a:extLst>
                </a:hlinkClick>
              </a:rPr>
              <a:t>https://</a:t>
            </a:r>
            <a:r>
              <a:rPr lang="en-CA" dirty="0">
                <a:solidFill>
                  <a:srgbClr val="9966FF"/>
                </a:solidFill>
                <a:hlinkClick r:id="rId6">
                  <a:extLst>
                    <a:ext uri="{A12FA001-AC4F-418D-AE19-62706E023703}">
                      <ahyp:hlinkClr xmlns:ahyp="http://schemas.microsoft.com/office/drawing/2018/hyperlinkcolor" val="tx"/>
                    </a:ext>
                  </a:extLst>
                </a:hlinkClick>
              </a:rPr>
              <a:t>bcmainland.ca/resources</a:t>
            </a:r>
            <a:endParaRPr lang="en-CA" dirty="0">
              <a:solidFill>
                <a:srgbClr val="9966FF"/>
              </a:solidFill>
            </a:endParaRPr>
          </a:p>
          <a:p>
            <a:pPr indent="354013"/>
            <a:r>
              <a:rPr lang="en-CA" dirty="0"/>
              <a:t>	Sea VI	</a:t>
            </a:r>
            <a:r>
              <a:rPr lang="fr-FR" u="sng" dirty="0">
                <a:solidFill>
                  <a:srgbClr val="9966FF"/>
                </a:solidFill>
              </a:rPr>
              <a:t>https://vidcadets.ca/resources</a:t>
            </a:r>
            <a:endParaRPr lang="en-CA" u="sng" dirty="0">
              <a:solidFill>
                <a:srgbClr val="9966FF"/>
              </a:solidFill>
            </a:endParaRPr>
          </a:p>
        </p:txBody>
      </p:sp>
      <p:sp>
        <p:nvSpPr>
          <p:cNvPr id="6" name="Footer Placeholder 5"/>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64450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QUESTIONS letters icon"/>
          <p:cNvPicPr>
            <a:picLocks noChangeAspect="1" noChangeArrowheads="1"/>
          </p:cNvPicPr>
          <p:nvPr/>
        </p:nvPicPr>
        <p:blipFill rotWithShape="1">
          <a:blip r:embed="rId2">
            <a:extLst>
              <a:ext uri="{28A0092B-C50C-407E-A947-70E740481C1C}">
                <a14:useLocalDpi xmlns:a14="http://schemas.microsoft.com/office/drawing/2010/main" val="0"/>
              </a:ext>
            </a:extLst>
          </a:blip>
          <a:srcRect l="5883" t="11628" r="3922" b="9301"/>
          <a:stretch>
            <a:fillRect/>
          </a:stretch>
        </p:blipFill>
        <p:spPr bwMode="auto">
          <a:xfrm>
            <a:off x="659130" y="2133600"/>
            <a:ext cx="7880970"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1991840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7190" y="2171700"/>
            <a:ext cx="8389620" cy="3633564"/>
          </a:xfrm>
        </p:spPr>
        <p:txBody>
          <a:bodyPr>
            <a:normAutofit fontScale="62500" lnSpcReduction="20000"/>
          </a:bodyPr>
          <a:lstStyle/>
          <a:p>
            <a:pPr marL="0" lvl="0" indent="0">
              <a:buNone/>
            </a:pPr>
            <a:r>
              <a:rPr lang="en-CA" dirty="0"/>
              <a:t>1- From what date to what date is my FY?</a:t>
            </a:r>
          </a:p>
          <a:p>
            <a:pPr marL="0" indent="0">
              <a:buNone/>
            </a:pPr>
            <a:r>
              <a:rPr lang="en-CA" dirty="0"/>
              <a:t> </a:t>
            </a:r>
          </a:p>
          <a:p>
            <a:pPr marL="0" lvl="0" indent="0">
              <a:buNone/>
            </a:pPr>
            <a:r>
              <a:rPr lang="en-CA" dirty="0"/>
              <a:t>2- Why do you need to put an invoice number on your invoice?</a:t>
            </a:r>
          </a:p>
          <a:p>
            <a:pPr marL="0" indent="0">
              <a:buNone/>
            </a:pPr>
            <a:r>
              <a:rPr lang="en-CA" dirty="0"/>
              <a:t> </a:t>
            </a:r>
          </a:p>
          <a:p>
            <a:pPr marL="0" lvl="0" indent="0">
              <a:buNone/>
            </a:pPr>
            <a:r>
              <a:rPr lang="en-CA" dirty="0"/>
              <a:t>3- Should the officers use CF 52 to get reimbursed for supported activities? </a:t>
            </a:r>
            <a:endParaRPr lang="en-CA" dirty="0">
              <a:solidFill>
                <a:srgbClr val="FF0000"/>
              </a:solidFill>
            </a:endParaRPr>
          </a:p>
          <a:p>
            <a:pPr marL="0" indent="0">
              <a:buNone/>
            </a:pPr>
            <a:r>
              <a:rPr lang="en-CA" dirty="0"/>
              <a:t>    What should be used?  </a:t>
            </a:r>
          </a:p>
          <a:p>
            <a:pPr marL="0" indent="0">
              <a:buNone/>
            </a:pPr>
            <a:endParaRPr lang="en-CA" dirty="0"/>
          </a:p>
          <a:p>
            <a:pPr marL="0" lvl="0" indent="0">
              <a:buNone/>
            </a:pPr>
            <a:r>
              <a:rPr lang="en-CA" dirty="0"/>
              <a:t>4- Should you mix LSA and supported activities expenses on the same invoice?</a:t>
            </a:r>
          </a:p>
          <a:p>
            <a:pPr marL="0" indent="0">
              <a:buNone/>
            </a:pPr>
            <a:r>
              <a:rPr lang="en-CA" dirty="0"/>
              <a:t> </a:t>
            </a:r>
          </a:p>
          <a:p>
            <a:pPr marL="0" lvl="0" indent="0">
              <a:buNone/>
            </a:pPr>
            <a:r>
              <a:rPr lang="en-CA" dirty="0"/>
              <a:t>5- What should you attach to the invoice to qualify for a reimbursement?</a:t>
            </a:r>
          </a:p>
          <a:p>
            <a:pPr marL="0" indent="0">
              <a:buNone/>
            </a:pPr>
            <a:r>
              <a:rPr lang="en-CA" dirty="0"/>
              <a:t> </a:t>
            </a:r>
          </a:p>
          <a:p>
            <a:pPr marL="0" lvl="0" indent="0">
              <a:buNone/>
            </a:pPr>
            <a:r>
              <a:rPr lang="en-CA" dirty="0"/>
              <a:t>6- Where do you get the TSR # from?</a:t>
            </a:r>
          </a:p>
          <a:p>
            <a:endParaRPr lang="en-CA" dirty="0"/>
          </a:p>
        </p:txBody>
      </p:sp>
    </p:spTree>
    <p:extLst>
      <p:ext uri="{BB962C8B-B14F-4D97-AF65-F5344CB8AC3E}">
        <p14:creationId xmlns:p14="http://schemas.microsoft.com/office/powerpoint/2010/main" val="135640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a TSR?</a:t>
            </a:r>
          </a:p>
        </p:txBody>
      </p:sp>
      <p:sp>
        <p:nvSpPr>
          <p:cNvPr id="3" name="Content Placeholder 2"/>
          <p:cNvSpPr>
            <a:spLocks noGrp="1"/>
          </p:cNvSpPr>
          <p:nvPr>
            <p:ph idx="4294967295"/>
          </p:nvPr>
        </p:nvSpPr>
        <p:spPr>
          <a:xfrm>
            <a:off x="1116012" y="2492374"/>
            <a:ext cx="7272337" cy="3610886"/>
          </a:xfrm>
        </p:spPr>
        <p:txBody>
          <a:bodyPr>
            <a:normAutofit fontScale="70000" lnSpcReduction="20000"/>
          </a:bodyPr>
          <a:lstStyle/>
          <a:p>
            <a:pPr marL="0" indent="0">
              <a:buNone/>
            </a:pPr>
            <a:r>
              <a:rPr lang="en-CA" sz="3200" b="1" dirty="0"/>
              <a:t>TSR is Training support Request</a:t>
            </a:r>
          </a:p>
          <a:p>
            <a:r>
              <a:rPr lang="en-CA" sz="2200" dirty="0"/>
              <a:t>Corps/Sqn Staff will submit a CSAR to request approval of a mandatory activity and the associated expenses.</a:t>
            </a:r>
          </a:p>
          <a:p>
            <a:r>
              <a:rPr lang="en-CA" sz="2200" dirty="0"/>
              <a:t>RCSU will approve the CSAR and expenses IAW Training Directive issued each </a:t>
            </a:r>
            <a:r>
              <a:rPr lang="en-CA" sz="2200" dirty="0" err="1"/>
              <a:t>Trg</a:t>
            </a:r>
            <a:r>
              <a:rPr lang="en-CA" sz="2200" dirty="0"/>
              <a:t> year.</a:t>
            </a:r>
          </a:p>
          <a:p>
            <a:r>
              <a:rPr lang="en-CA" sz="2200" dirty="0"/>
              <a:t>Some expenditure may be approved for ‘pay and claim’ or other eligible reimbursement.</a:t>
            </a:r>
          </a:p>
          <a:p>
            <a:r>
              <a:rPr lang="en-CA" sz="2200" b="1" dirty="0"/>
              <a:t>Within 45 day</a:t>
            </a:r>
            <a:r>
              <a:rPr lang="en-CA" sz="2200" dirty="0"/>
              <a:t>s of the end of the activity, the sponsoring committee should submit an invoice (</a:t>
            </a:r>
            <a:r>
              <a:rPr lang="en-CA" sz="2200" dirty="0" err="1"/>
              <a:t>Cdt</a:t>
            </a:r>
            <a:r>
              <a:rPr lang="en-CA" sz="2200" dirty="0"/>
              <a:t> 192) for eligible expenses paid by the sponsor directly related to the activity.</a:t>
            </a:r>
          </a:p>
          <a:p>
            <a:r>
              <a:rPr lang="en-CA" sz="2200" dirty="0"/>
              <a:t>Include a </a:t>
            </a:r>
            <a:r>
              <a:rPr lang="en-CA" sz="2200" b="1" dirty="0"/>
              <a:t>nominal roll</a:t>
            </a:r>
            <a:r>
              <a:rPr lang="en-CA" sz="2200" dirty="0"/>
              <a:t> if entry fees and/or meals are on the invoice.</a:t>
            </a:r>
          </a:p>
          <a:p>
            <a:pPr marL="0" indent="0">
              <a:buNone/>
            </a:pPr>
            <a:endParaRPr lang="en-CA" sz="2200" dirty="0"/>
          </a:p>
          <a:p>
            <a:pPr marL="0" indent="0">
              <a:buNone/>
            </a:pPr>
            <a:r>
              <a:rPr lang="en-CA" sz="2200" dirty="0"/>
              <a:t>RCSU(P) is endeavoring to pay for all expenses for all supported Cadet activities up front. </a:t>
            </a:r>
          </a:p>
          <a:p>
            <a:pPr marL="0" indent="0">
              <a:buNone/>
            </a:pPr>
            <a:endParaRPr lang="en-CA" sz="2200" dirty="0"/>
          </a:p>
          <a:p>
            <a:pPr marL="0" indent="0">
              <a:buNone/>
            </a:pPr>
            <a:r>
              <a:rPr lang="en-CA" sz="2200" dirty="0"/>
              <a:t>Please include the TSR number on the invoice (</a:t>
            </a:r>
            <a:r>
              <a:rPr lang="en-CA" sz="2200" dirty="0" err="1"/>
              <a:t>Cdt</a:t>
            </a:r>
            <a:r>
              <a:rPr lang="en-CA" sz="2200" dirty="0"/>
              <a:t> 192).</a:t>
            </a:r>
          </a:p>
          <a:p>
            <a:endParaRPr lang="en-CA" dirty="0"/>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80146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LSA?</a:t>
            </a:r>
          </a:p>
        </p:txBody>
      </p:sp>
      <p:sp>
        <p:nvSpPr>
          <p:cNvPr id="3" name="Content Placeholder 2"/>
          <p:cNvSpPr>
            <a:spLocks noGrp="1"/>
          </p:cNvSpPr>
          <p:nvPr>
            <p:ph idx="4294967295"/>
          </p:nvPr>
        </p:nvSpPr>
        <p:spPr/>
        <p:txBody>
          <a:bodyPr>
            <a:normAutofit/>
          </a:bodyPr>
          <a:lstStyle/>
          <a:p>
            <a:pPr marL="0" indent="0" algn="just">
              <a:buNone/>
            </a:pPr>
            <a:r>
              <a:rPr lang="en-CA" sz="2000" dirty="0"/>
              <a:t>LSA (Local Support Allocation) is simply the method used by the RCSU to provide financial relief to help offset some costs of the corps/</a:t>
            </a:r>
            <a:r>
              <a:rPr lang="en-CA" sz="2000" dirty="0" err="1"/>
              <a:t>sqns</a:t>
            </a:r>
            <a:r>
              <a:rPr lang="en-CA" sz="2000" dirty="0"/>
              <a:t> sponsoring committees for the support they provide in support of the cadet program</a:t>
            </a:r>
          </a:p>
          <a:p>
            <a:pPr marL="0" indent="0" algn="just">
              <a:buNone/>
            </a:pPr>
            <a:endParaRPr lang="en-CA" sz="2000" dirty="0"/>
          </a:p>
          <a:p>
            <a:pPr marL="0" indent="0" algn="just">
              <a:buNone/>
            </a:pPr>
            <a:r>
              <a:rPr lang="en-CA" sz="2000" dirty="0"/>
              <a:t>Eligible expenses detailed in CATO 17-34 </a:t>
            </a:r>
          </a:p>
          <a:p>
            <a:endParaRPr lang="en-C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286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How is the LSA calculated and time frame?</a:t>
            </a:r>
          </a:p>
        </p:txBody>
      </p:sp>
      <p:sp>
        <p:nvSpPr>
          <p:cNvPr id="3" name="Content Placeholder 2"/>
          <p:cNvSpPr>
            <a:spLocks noGrp="1"/>
          </p:cNvSpPr>
          <p:nvPr>
            <p:ph idx="4294967295"/>
          </p:nvPr>
        </p:nvSpPr>
        <p:spPr>
          <a:xfrm>
            <a:off x="211016" y="2790370"/>
            <a:ext cx="8737042" cy="3312890"/>
          </a:xfrm>
        </p:spPr>
        <p:txBody>
          <a:bodyPr>
            <a:normAutofit lnSpcReduction="10000"/>
          </a:bodyPr>
          <a:lstStyle/>
          <a:p>
            <a:r>
              <a:rPr lang="en-CA" sz="2000" dirty="0"/>
              <a:t>$600 per corps/</a:t>
            </a:r>
            <a:r>
              <a:rPr lang="en-CA" sz="2000" dirty="0" err="1"/>
              <a:t>sqn</a:t>
            </a:r>
            <a:r>
              <a:rPr lang="en-CA" sz="2000" dirty="0"/>
              <a:t> + $45 per cadet per year</a:t>
            </a:r>
          </a:p>
          <a:p>
            <a:r>
              <a:rPr lang="en-CA" sz="2000" dirty="0"/>
              <a:t>Based on strength in Fortress</a:t>
            </a:r>
          </a:p>
          <a:p>
            <a:pPr marL="0" indent="0">
              <a:buNone/>
            </a:pPr>
            <a:endParaRPr lang="en-CA" sz="2000" dirty="0"/>
          </a:p>
          <a:p>
            <a:r>
              <a:rPr lang="en-CA" sz="2000" b="1" dirty="0"/>
              <a:t>Government fiscal year (FY) is 1 Apr to 31 Mar</a:t>
            </a:r>
          </a:p>
          <a:p>
            <a:r>
              <a:rPr lang="en-CA" sz="2000" dirty="0"/>
              <a:t>To maximize on LSA reimbursement, we suggest invoicing RCSU for all your LSA expenses every 3 months (at the </a:t>
            </a:r>
            <a:r>
              <a:rPr lang="en-CA" sz="2000" u="sng" dirty="0"/>
              <a:t>end of Jun</a:t>
            </a:r>
            <a:r>
              <a:rPr lang="en-CA" sz="2000" dirty="0"/>
              <a:t>, </a:t>
            </a:r>
            <a:r>
              <a:rPr lang="en-CA" sz="2000" u="sng" dirty="0"/>
              <a:t>end of Sep</a:t>
            </a:r>
            <a:r>
              <a:rPr lang="en-CA" sz="2000" dirty="0"/>
              <a:t>, </a:t>
            </a:r>
            <a:r>
              <a:rPr lang="en-CA" sz="2000" u="sng" dirty="0"/>
              <a:t>end of Dec</a:t>
            </a:r>
            <a:r>
              <a:rPr lang="en-CA" sz="2000" dirty="0"/>
              <a:t> and </a:t>
            </a:r>
            <a:r>
              <a:rPr lang="en-CA" sz="2000" u="sng" dirty="0"/>
              <a:t>end of Mar)</a:t>
            </a:r>
            <a:r>
              <a:rPr lang="en-CA" sz="2000" dirty="0"/>
              <a:t>.</a:t>
            </a:r>
          </a:p>
          <a:p>
            <a:r>
              <a:rPr lang="en-CA" sz="2000" dirty="0"/>
              <a:t>RCSU CO will probably reallocate all unused LSA funds by 1 Feb.</a:t>
            </a:r>
          </a:p>
          <a:p>
            <a:r>
              <a:rPr lang="en-CA" sz="2000" dirty="0"/>
              <a:t>If you plan on spending more then your allotment please make sure the SC is comfortable with the chance of not getting everything reimbursed.</a:t>
            </a:r>
            <a:endParaRPr lang="en-CA" sz="2600" dirty="0"/>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118656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LSA Categories</a:t>
            </a:r>
          </a:p>
        </p:txBody>
      </p:sp>
      <p:sp>
        <p:nvSpPr>
          <p:cNvPr id="3" name="Content Placeholder 2"/>
          <p:cNvSpPr>
            <a:spLocks noGrp="1"/>
          </p:cNvSpPr>
          <p:nvPr>
            <p:ph idx="4294967295"/>
          </p:nvPr>
        </p:nvSpPr>
        <p:spPr/>
        <p:txBody>
          <a:bodyPr>
            <a:normAutofit/>
          </a:bodyPr>
          <a:lstStyle/>
          <a:p>
            <a:r>
              <a:rPr lang="en-CA" sz="2000" dirty="0">
                <a:latin typeface="Arial" panose="020B0604020202020204" pitchFamily="34" charset="0"/>
                <a:cs typeface="Arial" panose="020B0604020202020204" pitchFamily="34" charset="0"/>
              </a:rPr>
              <a:t>Cat. 1 – Optional training activities</a:t>
            </a:r>
          </a:p>
          <a:p>
            <a:r>
              <a:rPr lang="en-CA" sz="2000" dirty="0">
                <a:latin typeface="Arial" panose="020B0604020202020204" pitchFamily="34" charset="0"/>
                <a:cs typeface="Arial" panose="020B0604020202020204" pitchFamily="34" charset="0"/>
              </a:rPr>
              <a:t>Cat. 2 – Optional physical activities</a:t>
            </a:r>
          </a:p>
          <a:p>
            <a:r>
              <a:rPr lang="en-CA" sz="2000" dirty="0">
                <a:latin typeface="Arial" panose="020B0604020202020204" pitchFamily="34" charset="0"/>
                <a:cs typeface="Arial" panose="020B0604020202020204" pitchFamily="34" charset="0"/>
              </a:rPr>
              <a:t>Cat. 3 – Administrative support</a:t>
            </a:r>
          </a:p>
          <a:p>
            <a:endParaRPr lang="en-CA" sz="2000" dirty="0">
              <a:latin typeface="Arial" panose="020B0604020202020204" pitchFamily="34" charset="0"/>
              <a:cs typeface="Arial" panose="020B0604020202020204" pitchFamily="34" charset="0"/>
            </a:endParaRPr>
          </a:p>
          <a:p>
            <a:pPr marL="0" lvl="0" indent="0" algn="just" defTabSz="457200" fontAlgn="auto">
              <a:spcBef>
                <a:spcPts val="1000"/>
              </a:spcBef>
              <a:spcAft>
                <a:spcPts val="0"/>
              </a:spcAft>
              <a:buClr>
                <a:srgbClr val="A53010"/>
              </a:buClr>
              <a:buNone/>
            </a:pPr>
            <a:r>
              <a:rPr lang="en-CA" sz="2000" b="1" i="1" dirty="0">
                <a:solidFill>
                  <a:prstClr val="black">
                    <a:lumMod val="75000"/>
                    <a:lumOff val="25000"/>
                  </a:prstClr>
                </a:solidFill>
                <a:latin typeface="Arial" panose="020B0604020202020204" pitchFamily="34" charset="0"/>
                <a:cs typeface="Arial" panose="020B0604020202020204" pitchFamily="34" charset="0"/>
              </a:rPr>
              <a:t>Note:</a:t>
            </a:r>
            <a:r>
              <a:rPr lang="en-CA" sz="2000" i="1" dirty="0">
                <a:solidFill>
                  <a:prstClr val="black">
                    <a:lumMod val="75000"/>
                    <a:lumOff val="25000"/>
                  </a:prstClr>
                </a:solidFill>
                <a:latin typeface="Arial" panose="020B0604020202020204" pitchFamily="34" charset="0"/>
                <a:cs typeface="Arial" panose="020B0604020202020204" pitchFamily="34" charset="0"/>
              </a:rPr>
              <a:t> No need to separate your expenses by categories. There are no longer any restrictions on how much can be submitted from each category just a total amount of LSA per year. </a:t>
            </a:r>
            <a:r>
              <a:rPr lang="en-CA" sz="2000" i="1" u="sng" dirty="0">
                <a:solidFill>
                  <a:prstClr val="black">
                    <a:lumMod val="75000"/>
                    <a:lumOff val="25000"/>
                  </a:prstClr>
                </a:solidFill>
                <a:latin typeface="Arial" panose="020B0604020202020204" pitchFamily="34" charset="0"/>
                <a:cs typeface="Arial" panose="020B0604020202020204" pitchFamily="34" charset="0"/>
              </a:rPr>
              <a:t>If you spend more then your allotment still submitted for reimbursement, we never know what will happen</a:t>
            </a:r>
            <a:r>
              <a:rPr lang="en-CA" sz="2000" i="1" dirty="0">
                <a:solidFill>
                  <a:prstClr val="black">
                    <a:lumMod val="75000"/>
                    <a:lumOff val="25000"/>
                  </a:prstClr>
                </a:solidFill>
                <a:latin typeface="Arial" panose="020B0604020202020204" pitchFamily="34" charset="0"/>
                <a:cs typeface="Arial" panose="020B0604020202020204" pitchFamily="34" charset="0"/>
              </a:rPr>
              <a:t>.</a:t>
            </a:r>
          </a:p>
          <a:p>
            <a:endParaRPr lang="en-CA" dirty="0"/>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842885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7"/>
            <a:ext cx="7272338" cy="1208723"/>
          </a:xfrm>
        </p:spPr>
        <p:txBody>
          <a:bodyPr>
            <a:noAutofit/>
          </a:bodyPr>
          <a:lstStyle/>
          <a:p>
            <a:r>
              <a:rPr lang="en-CA" dirty="0"/>
              <a:t>Eligible Expenditures</a:t>
            </a:r>
            <a:br>
              <a:rPr lang="en-CA" dirty="0"/>
            </a:br>
            <a:r>
              <a:rPr lang="en-CA" i="1" dirty="0"/>
              <a:t>Optional Training Activities</a:t>
            </a:r>
            <a:endParaRPr lang="en-CA" dirty="0"/>
          </a:p>
        </p:txBody>
      </p:sp>
      <p:sp>
        <p:nvSpPr>
          <p:cNvPr id="3" name="Content Placeholder 2"/>
          <p:cNvSpPr>
            <a:spLocks noGrp="1"/>
          </p:cNvSpPr>
          <p:nvPr>
            <p:ph idx="4294967295"/>
          </p:nvPr>
        </p:nvSpPr>
        <p:spPr>
          <a:xfrm>
            <a:off x="777240" y="2766060"/>
            <a:ext cx="3806191" cy="1863090"/>
          </a:xfrm>
        </p:spPr>
        <p:txBody>
          <a:bodyPr>
            <a:normAutofit/>
          </a:bodyPr>
          <a:lstStyle/>
          <a:p>
            <a:r>
              <a:rPr lang="en-CA" sz="2000" dirty="0"/>
              <a:t>Musical instruments, music accessories &amp; maintenance</a:t>
            </a:r>
          </a:p>
          <a:p>
            <a:r>
              <a:rPr lang="en-CA" sz="2000" dirty="0"/>
              <a:t>Training aids &amp; equipment</a:t>
            </a:r>
          </a:p>
          <a:p>
            <a:r>
              <a:rPr lang="en-CA" sz="2000" dirty="0"/>
              <a:t>Maintenance of training aids &amp; equipment</a:t>
            </a:r>
          </a:p>
        </p:txBody>
      </p:sp>
      <p:sp>
        <p:nvSpPr>
          <p:cNvPr id="5" name="TextBox 4"/>
          <p:cNvSpPr txBox="1"/>
          <p:nvPr/>
        </p:nvSpPr>
        <p:spPr>
          <a:xfrm>
            <a:off x="4583431" y="2808923"/>
            <a:ext cx="3804993" cy="1631216"/>
          </a:xfrm>
          <a:prstGeom prst="rect">
            <a:avLst/>
          </a:prstGeom>
          <a:noFill/>
        </p:spPr>
        <p:txBody>
          <a:bodyPr wrap="square" rtlCol="0">
            <a:spAutoFit/>
          </a:bodyPr>
          <a:lstStyle/>
          <a:p>
            <a:pPr marL="342900" indent="-342900">
              <a:buFont typeface="Arial" panose="020B0604020202020204" pitchFamily="34" charset="0"/>
              <a:buChar char="•"/>
            </a:pPr>
            <a:r>
              <a:rPr lang="en-CA" sz="2000" dirty="0"/>
              <a:t>Transportation</a:t>
            </a:r>
          </a:p>
          <a:p>
            <a:pPr marL="342900" indent="-342900">
              <a:buFont typeface="Arial" panose="020B0604020202020204" pitchFamily="34" charset="0"/>
              <a:buChar char="•"/>
            </a:pPr>
            <a:r>
              <a:rPr lang="en-CA" sz="2000" dirty="0"/>
              <a:t>Rations</a:t>
            </a:r>
          </a:p>
          <a:p>
            <a:pPr marL="342900" indent="-342900">
              <a:buFont typeface="Arial" panose="020B0604020202020204" pitchFamily="34" charset="0"/>
              <a:buChar char="•"/>
            </a:pPr>
            <a:r>
              <a:rPr lang="en-CA" sz="2000" dirty="0"/>
              <a:t>Temporary accommodations</a:t>
            </a:r>
          </a:p>
          <a:p>
            <a:pPr marL="342900" indent="-342900">
              <a:buFont typeface="Arial" panose="020B0604020202020204" pitchFamily="34" charset="0"/>
              <a:buChar char="•"/>
            </a:pPr>
            <a:r>
              <a:rPr lang="en-CA" sz="2000" dirty="0"/>
              <a:t>Temporary facilities</a:t>
            </a:r>
          </a:p>
          <a:p>
            <a:pPr marL="342900" indent="-342900">
              <a:buFont typeface="Arial" panose="020B0604020202020204" pitchFamily="34" charset="0"/>
              <a:buChar char="•"/>
            </a:pPr>
            <a:r>
              <a:rPr lang="en-CA" sz="2000" dirty="0"/>
              <a:t>Entry fees</a:t>
            </a:r>
          </a:p>
        </p:txBody>
      </p:sp>
      <p:sp>
        <p:nvSpPr>
          <p:cNvPr id="6" name="TextBox 5"/>
          <p:cNvSpPr txBox="1"/>
          <p:nvPr/>
        </p:nvSpPr>
        <p:spPr>
          <a:xfrm>
            <a:off x="840740" y="5040630"/>
            <a:ext cx="7485381" cy="923330"/>
          </a:xfrm>
          <a:prstGeom prst="rect">
            <a:avLst/>
          </a:prstGeom>
          <a:noFill/>
        </p:spPr>
        <p:txBody>
          <a:bodyPr wrap="square" rtlCol="0">
            <a:spAutoFit/>
          </a:bodyPr>
          <a:lstStyle/>
          <a:p>
            <a:pPr algn="just"/>
            <a:r>
              <a:rPr lang="en-CA" b="1" i="1" dirty="0">
                <a:solidFill>
                  <a:schemeClr val="tx2">
                    <a:lumMod val="25000"/>
                  </a:schemeClr>
                </a:solidFill>
              </a:rPr>
              <a:t>Any reasonable expenditure in support of an activity that is not financially covered by the RCSU as part of the Mandatory and Complimentary program</a:t>
            </a:r>
          </a:p>
        </p:txBody>
      </p:sp>
      <p:sp>
        <p:nvSpPr>
          <p:cNvPr id="7" name="Footer Placeholder 6"/>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409125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Eligible Expenditures</a:t>
            </a:r>
            <a:br>
              <a:rPr lang="en-CA" dirty="0"/>
            </a:br>
            <a:r>
              <a:rPr lang="en-CA" i="1" dirty="0"/>
              <a:t>Physical Activities</a:t>
            </a:r>
            <a:endParaRPr lang="en-CA" dirty="0"/>
          </a:p>
        </p:txBody>
      </p:sp>
      <p:sp>
        <p:nvSpPr>
          <p:cNvPr id="3" name="Content Placeholder 2"/>
          <p:cNvSpPr>
            <a:spLocks noGrp="1"/>
          </p:cNvSpPr>
          <p:nvPr>
            <p:ph idx="4294967295"/>
          </p:nvPr>
        </p:nvSpPr>
        <p:spPr>
          <a:xfrm>
            <a:off x="1116087" y="2972932"/>
            <a:ext cx="7272337" cy="3312890"/>
          </a:xfrm>
        </p:spPr>
        <p:txBody>
          <a:bodyPr>
            <a:normAutofit/>
          </a:bodyPr>
          <a:lstStyle/>
          <a:p>
            <a:r>
              <a:rPr lang="en-CA" sz="2000" dirty="0"/>
              <a:t>Purchase / rental / maintenance of fitness &amp; sports equipment or training aids</a:t>
            </a:r>
          </a:p>
          <a:p>
            <a:r>
              <a:rPr lang="en-CA" sz="2000" dirty="0"/>
              <a:t>Rental of fitness &amp; sports facilities</a:t>
            </a:r>
          </a:p>
          <a:p>
            <a:r>
              <a:rPr lang="en-CA" sz="2000" dirty="0"/>
              <a:t>Registration / entrance fees</a:t>
            </a:r>
          </a:p>
          <a:p>
            <a:r>
              <a:rPr lang="en-CA" sz="2000" dirty="0"/>
              <a:t>Fitness related instructional services</a:t>
            </a:r>
          </a:p>
          <a:p>
            <a:endParaRPr lang="en-CA" sz="2000" dirty="0"/>
          </a:p>
          <a:p>
            <a:pPr marL="0" indent="0" algn="just">
              <a:buNone/>
            </a:pPr>
            <a:r>
              <a:rPr lang="en-CA" sz="2000" b="1" i="1" dirty="0">
                <a:solidFill>
                  <a:schemeClr val="tx2">
                    <a:lumMod val="25000"/>
                  </a:schemeClr>
                </a:solidFill>
              </a:rPr>
              <a:t>Any reasonable expenditure in support of an activity that is not financially covered by the RCSU as part of the Mandatory and Complimentary program</a:t>
            </a:r>
          </a:p>
          <a:p>
            <a:endParaRPr lang="en-CA" sz="2000" dirty="0"/>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106206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1" y="1408339"/>
            <a:ext cx="7272338" cy="935037"/>
          </a:xfrm>
        </p:spPr>
        <p:txBody>
          <a:bodyPr>
            <a:noAutofit/>
          </a:bodyPr>
          <a:lstStyle/>
          <a:p>
            <a:r>
              <a:rPr lang="en-CA" dirty="0"/>
              <a:t>Eligible Expenditures</a:t>
            </a:r>
            <a:br>
              <a:rPr lang="en-CA" dirty="0"/>
            </a:br>
            <a:r>
              <a:rPr lang="en-CA" i="1" dirty="0"/>
              <a:t>Administrative Support</a:t>
            </a:r>
            <a:endParaRPr lang="en-CA" dirty="0"/>
          </a:p>
        </p:txBody>
      </p:sp>
      <p:sp>
        <p:nvSpPr>
          <p:cNvPr id="3" name="Content Placeholder 2"/>
          <p:cNvSpPr>
            <a:spLocks noGrp="1"/>
          </p:cNvSpPr>
          <p:nvPr>
            <p:ph idx="4294967295"/>
          </p:nvPr>
        </p:nvSpPr>
        <p:spPr>
          <a:xfrm>
            <a:off x="1116087" y="2846070"/>
            <a:ext cx="7272337" cy="3130644"/>
          </a:xfrm>
        </p:spPr>
        <p:txBody>
          <a:bodyPr>
            <a:normAutofit/>
          </a:bodyPr>
          <a:lstStyle/>
          <a:p>
            <a:r>
              <a:rPr lang="en-CA" sz="2000" dirty="0"/>
              <a:t>Facilities for corps/</a:t>
            </a:r>
            <a:r>
              <a:rPr lang="en-CA" sz="2000" dirty="0" err="1"/>
              <a:t>sqn</a:t>
            </a:r>
            <a:r>
              <a:rPr lang="en-CA" sz="2000" dirty="0"/>
              <a:t> (</a:t>
            </a:r>
            <a:r>
              <a:rPr lang="en-CA" sz="2000" dirty="0" err="1"/>
              <a:t>ie</a:t>
            </a:r>
            <a:r>
              <a:rPr lang="en-CA" sz="2000" dirty="0"/>
              <a:t>. Rent)</a:t>
            </a:r>
          </a:p>
          <a:p>
            <a:r>
              <a:rPr lang="en-CA" sz="2000" dirty="0"/>
              <a:t>Electricity</a:t>
            </a:r>
          </a:p>
          <a:p>
            <a:r>
              <a:rPr lang="en-CA" sz="2000" dirty="0"/>
              <a:t>Telephone</a:t>
            </a:r>
          </a:p>
          <a:p>
            <a:r>
              <a:rPr lang="en-CA" sz="2000" dirty="0"/>
              <a:t>Pens, paper and supplies</a:t>
            </a:r>
          </a:p>
          <a:p>
            <a:endParaRPr lang="en-CA" dirty="0"/>
          </a:p>
          <a:p>
            <a:pPr marL="0" indent="0">
              <a:buNone/>
            </a:pPr>
            <a:r>
              <a:rPr lang="en-CA" sz="2000" b="1" i="1" dirty="0">
                <a:solidFill>
                  <a:schemeClr val="tx2">
                    <a:lumMod val="25000"/>
                  </a:schemeClr>
                </a:solidFill>
              </a:rPr>
              <a:t>It is recommended that this be the target of the majority of LSA claims</a:t>
            </a:r>
            <a:endParaRPr lang="en-CA" dirty="0"/>
          </a:p>
        </p:txBody>
      </p:sp>
      <p:sp>
        <p:nvSpPr>
          <p:cNvPr id="5" name="Footer Placeholder 4"/>
          <p:cNvSpPr>
            <a:spLocks noGrp="1"/>
          </p:cNvSpPr>
          <p:nvPr>
            <p:ph type="ftr" sz="quarter" idx="11"/>
          </p:nvPr>
        </p:nvSpPr>
        <p:spPr/>
        <p:txBody>
          <a:bodyPr/>
          <a:lstStyle/>
          <a:p>
            <a:pPr>
              <a:defRPr/>
            </a:pPr>
            <a:endParaRPr lang="en-CA" dirty="0"/>
          </a:p>
        </p:txBody>
      </p:sp>
    </p:spTree>
    <p:extLst>
      <p:ext uri="{BB962C8B-B14F-4D97-AF65-F5344CB8AC3E}">
        <p14:creationId xmlns:p14="http://schemas.microsoft.com/office/powerpoint/2010/main" val="1870932184"/>
      </p:ext>
    </p:extLst>
  </p:cSld>
  <p:clrMapOvr>
    <a:masterClrMapping/>
  </p:clrMapOvr>
</p:sld>
</file>

<file path=ppt/theme/theme1.xml><?xml version="1.0" encoding="utf-8"?>
<a:theme xmlns:a="http://schemas.openxmlformats.org/drawingml/2006/main" name="Natl CJCR - Plain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2.xml><?xml version="1.0" encoding="utf-8"?>
<a:theme xmlns:a="http://schemas.openxmlformats.org/drawingml/2006/main" name="Natl CJCR - RCSU Horiz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3.xml><?xml version="1.0" encoding="utf-8"?>
<a:theme xmlns:a="http://schemas.openxmlformats.org/drawingml/2006/main" name="1_Natl CJCR - Plain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4.xml><?xml version="1.0" encoding="utf-8"?>
<a:theme xmlns:a="http://schemas.openxmlformats.org/drawingml/2006/main" name="1_Natl CJCR - RCSU Horiz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5.xml><?xml version="1.0" encoding="utf-8"?>
<a:theme xmlns:a="http://schemas.openxmlformats.org/drawingml/2006/main" name="Natl CJCR - Secondary RCSU Horiz">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B5ED224B-4C15-6745-8D43-3B9BB97A360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f4cf9e04-f17f-4d2d-80d2-a41f30a02d8c">3CH3UDYJ477C-1225418709-479</_dlc_DocId>
    <_dlc_DocIdUrl xmlns="f4cf9e04-f17f-4d2d-80d2-a41f30a02d8c">
      <Url>http://collaboration.cco.nat/sites/NAT/_layouts/DocIdRedir.aspx?ID=3CH3UDYJ477C-1225418709-479</Url>
      <Description>3CH3UDYJ477C-1225418709-479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B0487D0AFB714186312DBF77ACE663" ma:contentTypeVersion="0" ma:contentTypeDescription="Create a new document." ma:contentTypeScope="" ma:versionID="eefac105d93844ecefaef57dec1f5512">
  <xsd:schema xmlns:xsd="http://www.w3.org/2001/XMLSchema" xmlns:xs="http://www.w3.org/2001/XMLSchema" xmlns:p="http://schemas.microsoft.com/office/2006/metadata/properties" xmlns:ns2="f4cf9e04-f17f-4d2d-80d2-a41f30a02d8c" targetNamespace="http://schemas.microsoft.com/office/2006/metadata/properties" ma:root="true" ma:fieldsID="85bf84cd1358d678b6d1c21fe2025ecd" ns2:_="">
    <xsd:import namespace="f4cf9e04-f17f-4d2d-80d2-a41f30a02d8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f9e04-f17f-4d2d-80d2-a41f30a02d8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745A755-AC8C-4841-AEEC-ECAFE294A443}">
  <ds:schemaRefs>
    <ds:schemaRef ds:uri="http://schemas.microsoft.com/sharepoint/v3/contenttype/forms"/>
  </ds:schemaRefs>
</ds:datastoreItem>
</file>

<file path=customXml/itemProps2.xml><?xml version="1.0" encoding="utf-8"?>
<ds:datastoreItem xmlns:ds="http://schemas.openxmlformats.org/officeDocument/2006/customXml" ds:itemID="{E9D479FA-E7D1-4E40-962D-32B87855EC90}">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f4cf9e04-f17f-4d2d-80d2-a41f30a02d8c"/>
    <ds:schemaRef ds:uri="http://www.w3.org/XML/1998/namespace"/>
  </ds:schemaRefs>
</ds:datastoreItem>
</file>

<file path=customXml/itemProps3.xml><?xml version="1.0" encoding="utf-8"?>
<ds:datastoreItem xmlns:ds="http://schemas.openxmlformats.org/officeDocument/2006/customXml" ds:itemID="{D9831FB4-929B-494C-9761-3FD8E0AFE7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f9e04-f17f-4d2d-80d2-a41f30a02d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E8F644E-D6AB-41E4-86D7-B4FAC641ED5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Presentation_Natl CJCR</Template>
  <TotalTime>12439</TotalTime>
  <Words>1803</Words>
  <Application>Microsoft Office PowerPoint</Application>
  <PresentationFormat>On-screen Show (4:3)</PresentationFormat>
  <Paragraphs>192</Paragraphs>
  <Slides>29</Slides>
  <Notes>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29</vt:i4>
      </vt:variant>
    </vt:vector>
  </HeadingPairs>
  <TitlesOfParts>
    <vt:vector size="38" baseType="lpstr">
      <vt:lpstr>Arial</vt:lpstr>
      <vt:lpstr>Arial Narrow</vt:lpstr>
      <vt:lpstr>Calibri</vt:lpstr>
      <vt:lpstr>Courier New</vt:lpstr>
      <vt:lpstr>Natl CJCR - Plain Master</vt:lpstr>
      <vt:lpstr>Natl CJCR - RCSU Horiz Master</vt:lpstr>
      <vt:lpstr>1_Natl CJCR - Plain Master</vt:lpstr>
      <vt:lpstr>1_Natl CJCR - RCSU Horiz Master</vt:lpstr>
      <vt:lpstr>Natl CJCR - Secondary RCSU Horiz</vt:lpstr>
      <vt:lpstr>SHOW ME THE MONEY!</vt:lpstr>
      <vt:lpstr>Claimable Expenses</vt:lpstr>
      <vt:lpstr>What is a TSR?</vt:lpstr>
      <vt:lpstr>What is LSA?</vt:lpstr>
      <vt:lpstr>How is the LSA calculated and time frame?</vt:lpstr>
      <vt:lpstr>LSA Categories</vt:lpstr>
      <vt:lpstr>Eligible Expenditures Optional Training Activities</vt:lpstr>
      <vt:lpstr>Eligible Expenditures Physical Activities</vt:lpstr>
      <vt:lpstr>Eligible Expenditures Administrative Support</vt:lpstr>
      <vt:lpstr>Ineligible Expenditures</vt:lpstr>
      <vt:lpstr>No Reimbursement for:</vt:lpstr>
      <vt:lpstr>Internet</vt:lpstr>
      <vt:lpstr>PowerPoint Presentation</vt:lpstr>
      <vt:lpstr>PowerPoint Presentation</vt:lpstr>
      <vt:lpstr>Process ...creating an invoice</vt:lpstr>
      <vt:lpstr>Section B</vt:lpstr>
      <vt:lpstr>Section C</vt:lpstr>
      <vt:lpstr>Section C (continuous)</vt:lpstr>
      <vt:lpstr>Section D</vt:lpstr>
      <vt:lpstr>PowerPoint Presentation</vt:lpstr>
      <vt:lpstr>Invoice Register   - for sponsoring committee to keep track </vt:lpstr>
      <vt:lpstr>Deposit email automatically generated by the invoice payment system.</vt:lpstr>
      <vt:lpstr>For the Direct deposit </vt:lpstr>
      <vt:lpstr>PowerPoint Presentation</vt:lpstr>
      <vt:lpstr>Submit all!    You never know!</vt:lpstr>
      <vt:lpstr>Mailing original documents </vt:lpstr>
      <vt:lpstr>Contacts</vt:lpstr>
      <vt:lpstr>PowerPoint Presentation</vt:lpstr>
      <vt:lpstr>PowerPoint Presentation</vt:lpstr>
    </vt:vector>
  </TitlesOfParts>
  <Company>National Cadet and Junior Canadian Rangers Support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National Presentation Template for Internal Audiences</dc:subject>
  <dc:creator>/o=FORCES/ou=First Administrative Group/cn=Recipients/cn=James.NA</dc:creator>
  <dc:description>V2 - Updated badge
V3 - Added French to title slides</dc:description>
  <cp:lastModifiedBy>Bae PO2 KB</cp:lastModifiedBy>
  <cp:revision>727</cp:revision>
  <cp:lastPrinted>2022-10-14T20:33:23Z</cp:lastPrinted>
  <dcterms:created xsi:type="dcterms:W3CDTF">2016-03-17T15:00:36Z</dcterms:created>
  <dcterms:modified xsi:type="dcterms:W3CDTF">2023-04-21T18:33:25Z</dcterms:modified>
  <cp:category>Template</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0x01010096B0487D0AFB714186312DBF77ACE663</vt:lpwstr>
  </property>
  <property fmtid="{D5CDD505-2E9C-101B-9397-08002B2CF9AE}" pid="3" name="_dlc_DocIdItemGuid">
    <vt:lpwstr>6b5be05f-eac1-492f-bbde-7c5fb4487d63</vt:lpwstr>
  </property>
</Properties>
</file>